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906F1EB-B69A-4357-853A-A899B471B5E9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3DDCE8D-705E-4E2D-9D85-930F1D524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F1EB-B69A-4357-853A-A899B471B5E9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CE8D-705E-4E2D-9D85-930F1D524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F1EB-B69A-4357-853A-A899B471B5E9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CE8D-705E-4E2D-9D85-930F1D524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906F1EB-B69A-4357-853A-A899B471B5E9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3DDCE8D-705E-4E2D-9D85-930F1D524D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906F1EB-B69A-4357-853A-A899B471B5E9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3DDCE8D-705E-4E2D-9D85-930F1D524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F1EB-B69A-4357-853A-A899B471B5E9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CE8D-705E-4E2D-9D85-930F1D524D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F1EB-B69A-4357-853A-A899B471B5E9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CE8D-705E-4E2D-9D85-930F1D524D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06F1EB-B69A-4357-853A-A899B471B5E9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3DDCE8D-705E-4E2D-9D85-930F1D524D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F1EB-B69A-4357-853A-A899B471B5E9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CE8D-705E-4E2D-9D85-930F1D524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906F1EB-B69A-4357-853A-A899B471B5E9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3DDCE8D-705E-4E2D-9D85-930F1D524D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06F1EB-B69A-4357-853A-A899B471B5E9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3DDCE8D-705E-4E2D-9D85-930F1D524D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906F1EB-B69A-4357-853A-A899B471B5E9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3DDCE8D-705E-4E2D-9D85-930F1D524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3140968"/>
            <a:ext cx="6172200" cy="1894362"/>
          </a:xfrm>
        </p:spPr>
        <p:txBody>
          <a:bodyPr/>
          <a:lstStyle/>
          <a:p>
            <a:r>
              <a:rPr lang="en-US" dirty="0" err="1" smtClean="0"/>
              <a:t>Սննդամթերքի</a:t>
            </a:r>
            <a:r>
              <a:rPr lang="en-US" dirty="0" smtClean="0"/>
              <a:t> </a:t>
            </a:r>
            <a:r>
              <a:rPr lang="en-US" dirty="0" err="1" smtClean="0"/>
              <a:t>անվտանգության</a:t>
            </a:r>
            <a:r>
              <a:rPr lang="en-US" dirty="0" smtClean="0"/>
              <a:t> </a:t>
            </a:r>
            <a:r>
              <a:rPr lang="en-US" dirty="0" err="1" smtClean="0"/>
              <a:t>ապահովման</a:t>
            </a:r>
            <a:r>
              <a:rPr lang="en-US" dirty="0" smtClean="0"/>
              <a:t> </a:t>
            </a:r>
            <a:r>
              <a:rPr lang="en-US" dirty="0" err="1" smtClean="0"/>
              <a:t>իրավական</a:t>
            </a:r>
            <a:r>
              <a:rPr lang="en-US" dirty="0" smtClean="0"/>
              <a:t> </a:t>
            </a:r>
            <a:r>
              <a:rPr lang="en-US" dirty="0" err="1" smtClean="0"/>
              <a:t>հիմքերը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400" dirty="0" err="1" smtClean="0"/>
              <a:t>Սննդամթերքի</a:t>
            </a:r>
            <a:r>
              <a:rPr lang="en-US" sz="1400" dirty="0" smtClean="0"/>
              <a:t> </a:t>
            </a:r>
            <a:r>
              <a:rPr lang="en-US" sz="1400" dirty="0" err="1" smtClean="0"/>
              <a:t>անվտանգության</a:t>
            </a:r>
            <a:r>
              <a:rPr lang="en-US" sz="1400" dirty="0" smtClean="0"/>
              <a:t> </a:t>
            </a:r>
            <a:r>
              <a:rPr lang="en-US" sz="1400" dirty="0" err="1" smtClean="0"/>
              <a:t>իրավական</a:t>
            </a:r>
            <a:r>
              <a:rPr lang="en-US" sz="1400" dirty="0" smtClean="0"/>
              <a:t>  </a:t>
            </a:r>
            <a:r>
              <a:rPr lang="en-US" sz="1400" dirty="0" err="1" smtClean="0"/>
              <a:t>կարգավորումը</a:t>
            </a:r>
            <a:r>
              <a:rPr lang="en-US" sz="1400" dirty="0" smtClean="0"/>
              <a:t>:</a:t>
            </a:r>
          </a:p>
          <a:p>
            <a:pPr>
              <a:buFont typeface="Wingdings" pitchFamily="2" charset="2"/>
              <a:buChar char="v"/>
            </a:pPr>
            <a:r>
              <a:rPr lang="en-US" sz="1400" dirty="0" smtClean="0"/>
              <a:t>ԳՄՕ-</a:t>
            </a:r>
            <a:r>
              <a:rPr lang="en-US" sz="1400" dirty="0" err="1" smtClean="0"/>
              <a:t>ներ</a:t>
            </a:r>
            <a:r>
              <a:rPr lang="en-US" sz="1400" dirty="0" smtClean="0"/>
              <a:t> </a:t>
            </a:r>
            <a:r>
              <a:rPr lang="en-US" sz="1400" dirty="0" err="1" smtClean="0"/>
              <a:t>պարունակող</a:t>
            </a:r>
            <a:r>
              <a:rPr lang="en-US" sz="1400" dirty="0" smtClean="0"/>
              <a:t> </a:t>
            </a:r>
            <a:r>
              <a:rPr lang="en-US" sz="1400" dirty="0" err="1" smtClean="0"/>
              <a:t>սննդամթերքի</a:t>
            </a:r>
            <a:r>
              <a:rPr lang="en-US" sz="1400" dirty="0" smtClean="0"/>
              <a:t> </a:t>
            </a:r>
            <a:r>
              <a:rPr lang="en-US" sz="1400" dirty="0" err="1" smtClean="0"/>
              <a:t>անվտանգության</a:t>
            </a:r>
            <a:r>
              <a:rPr lang="en-US" sz="1400" dirty="0" smtClean="0"/>
              <a:t> </a:t>
            </a:r>
            <a:r>
              <a:rPr lang="en-US" sz="1400" dirty="0" err="1" smtClean="0"/>
              <a:t>ապահովման</a:t>
            </a:r>
            <a:r>
              <a:rPr lang="en-US" sz="1400" dirty="0" smtClean="0"/>
              <a:t> </a:t>
            </a:r>
            <a:r>
              <a:rPr lang="en-US" sz="1400" dirty="0" err="1" smtClean="0"/>
              <a:t>իրավական</a:t>
            </a:r>
            <a:r>
              <a:rPr lang="en-US" sz="1400" dirty="0" smtClean="0"/>
              <a:t> </a:t>
            </a:r>
            <a:r>
              <a:rPr lang="en-US" sz="1400" dirty="0" err="1" smtClean="0"/>
              <a:t>հիքերը</a:t>
            </a:r>
            <a:r>
              <a:rPr lang="en-US" sz="1400" dirty="0" smtClean="0"/>
              <a:t>:</a:t>
            </a:r>
          </a:p>
        </p:txBody>
      </p:sp>
      <p:pic>
        <p:nvPicPr>
          <p:cNvPr id="4" name="Рисунок 3" descr="1010181332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88640"/>
            <a:ext cx="3038475" cy="2733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188640"/>
            <a:ext cx="40324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ՄարտիրոսյանՌոզա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rozamartirosyan9@gmail.com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39552" y="431086"/>
            <a:ext cx="583264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Sylfaen" pitchFamily="18" charset="0"/>
              </a:rPr>
              <a:t>ԳՄՕ</a:t>
            </a:r>
            <a:r>
              <a:rPr kumimoji="0" lang="hy-AM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արտահանողները պետք է ներմուծող պետությանը տրամադրեն այն կարևոր տեղեկատվությունը ռիսկերի և ԳՄՕ-ի մասին և պետք է ստանան թույլտվություն ներմուծելու համար: -Ներմուծման լիցենզիա-</a:t>
            </a:r>
            <a:endParaRPr kumimoji="0" lang="hy-AM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gm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132856"/>
            <a:ext cx="4457700" cy="29813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515719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y-AM" dirty="0"/>
              <a:t>Եթե ԳՄՕ-ները,  թույլատրված  չեն Եվրոպական ընկերակցոևթյան կողմից, սակայն ներմուծող ընկերությունը համաձայն է նրանք կարող են ներվուծվել: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95536" y="317848"/>
            <a:ext cx="55446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Սննդի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անվտանգության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մասին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օրենքում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հատուկ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կետ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է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առկա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ըստ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որի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ԳՄՕ-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ներ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պարունակող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սննդամթերքը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պետք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է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ունենա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համապատասխան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մակնիշում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332656"/>
            <a:ext cx="2628900" cy="1743075"/>
          </a:xfrm>
          <a:prstGeom prst="rect">
            <a:avLst/>
          </a:prstGeom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23528" y="2348880"/>
            <a:ext cx="5220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latin typeface="Sylfaen" pitchFamily="18" charset="0"/>
                <a:ea typeface="Calibri" pitchFamily="34" charset="0"/>
                <a:cs typeface="Times New Roman" pitchFamily="18" charset="0"/>
              </a:rPr>
              <a:t>Գ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ենետիկորեն</a:t>
            </a:r>
            <a:r>
              <a:rPr lang="en-US" dirty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վերափոխված</a:t>
            </a:r>
            <a:r>
              <a:rPr lang="en-US" dirty="0"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բաղադրիչներ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ունեցող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տրանսգրես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/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ունեցող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սննդամթերքի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պարտադիր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մակնիշում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եթե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այն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գերազանցում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է 0.9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տոկոսը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gmo4kx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501008"/>
            <a:ext cx="4446443" cy="29781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mo-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0" y="990600"/>
            <a:ext cx="63500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6534472" cy="238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Ըստ</a:t>
            </a:r>
            <a:r>
              <a:rPr lang="en-US" dirty="0"/>
              <a:t> </a:t>
            </a:r>
            <a:r>
              <a:rPr lang="en-US" dirty="0" err="1"/>
              <a:t>որոշ</a:t>
            </a:r>
            <a:r>
              <a:rPr lang="en-US" dirty="0"/>
              <a:t> </a:t>
            </a:r>
            <a:r>
              <a:rPr lang="en-US" dirty="0" err="1"/>
              <a:t>տվյալների</a:t>
            </a:r>
            <a:r>
              <a:rPr lang="en-US" dirty="0"/>
              <a:t> </a:t>
            </a:r>
            <a:r>
              <a:rPr lang="en-US" dirty="0" err="1"/>
              <a:t>երկրագնդի</a:t>
            </a:r>
            <a:r>
              <a:rPr lang="en-US" dirty="0"/>
              <a:t> </a:t>
            </a:r>
            <a:r>
              <a:rPr lang="en-US" dirty="0" err="1"/>
              <a:t>բնակչության</a:t>
            </a:r>
            <a:r>
              <a:rPr lang="en-US" dirty="0"/>
              <a:t> </a:t>
            </a:r>
            <a:r>
              <a:rPr lang="en-US" dirty="0" err="1"/>
              <a:t>թիվը</a:t>
            </a:r>
            <a:r>
              <a:rPr lang="en-US" dirty="0"/>
              <a:t> </a:t>
            </a:r>
            <a:r>
              <a:rPr lang="en-US" dirty="0" err="1"/>
              <a:t>կհասնի</a:t>
            </a:r>
            <a:r>
              <a:rPr lang="en-US" dirty="0"/>
              <a:t> 7 </a:t>
            </a:r>
            <a:r>
              <a:rPr lang="en-US" dirty="0" err="1"/>
              <a:t>միլիարդի</a:t>
            </a:r>
            <a:r>
              <a:rPr lang="en-US" dirty="0"/>
              <a:t> և </a:t>
            </a:r>
            <a:r>
              <a:rPr lang="en-US" dirty="0" err="1"/>
              <a:t>մարդկանց</a:t>
            </a:r>
            <a:r>
              <a:rPr lang="en-US" dirty="0"/>
              <a:t> </a:t>
            </a:r>
            <a:r>
              <a:rPr lang="en-US" dirty="0" err="1"/>
              <a:t>սննդի</a:t>
            </a:r>
            <a:r>
              <a:rPr lang="en-US" dirty="0"/>
              <a:t> </a:t>
            </a:r>
            <a:r>
              <a:rPr lang="en-US" dirty="0" err="1"/>
              <a:t>ապահովման</a:t>
            </a:r>
            <a:r>
              <a:rPr lang="en-US" dirty="0"/>
              <a:t> </a:t>
            </a:r>
            <a:r>
              <a:rPr lang="en-US" dirty="0" err="1"/>
              <a:t>համար</a:t>
            </a:r>
            <a:r>
              <a:rPr lang="en-US" dirty="0"/>
              <a:t> </a:t>
            </a:r>
            <a:r>
              <a:rPr lang="en-US" dirty="0" err="1"/>
              <a:t>ավելի</a:t>
            </a:r>
            <a:r>
              <a:rPr lang="en-US" dirty="0"/>
              <a:t> </a:t>
            </a:r>
            <a:r>
              <a:rPr lang="en-US" dirty="0" err="1"/>
              <a:t>քան</a:t>
            </a:r>
            <a:r>
              <a:rPr lang="en-US" dirty="0"/>
              <a:t> 60-70 </a:t>
            </a:r>
            <a:r>
              <a:rPr lang="en-US" dirty="0" err="1"/>
              <a:t>միլիոն</a:t>
            </a:r>
            <a:r>
              <a:rPr lang="en-US" dirty="0"/>
              <a:t> </a:t>
            </a:r>
            <a:r>
              <a:rPr lang="en-US" dirty="0" err="1"/>
              <a:t>հողատարածք</a:t>
            </a:r>
            <a:r>
              <a:rPr lang="en-US" dirty="0"/>
              <a:t> է </a:t>
            </a:r>
            <a:r>
              <a:rPr lang="en-US" dirty="0" err="1"/>
              <a:t>տրամադրված</a:t>
            </a:r>
            <a:r>
              <a:rPr lang="en-US" dirty="0"/>
              <a:t> </a:t>
            </a:r>
            <a:r>
              <a:rPr lang="en-US" dirty="0" err="1"/>
              <a:t>գենետիկորեն</a:t>
            </a:r>
            <a:r>
              <a:rPr lang="en-US" dirty="0"/>
              <a:t> </a:t>
            </a:r>
            <a:r>
              <a:rPr lang="en-US" dirty="0" err="1"/>
              <a:t>մոդիֆիկացված</a:t>
            </a:r>
            <a:r>
              <a:rPr lang="en-US" dirty="0"/>
              <a:t> </a:t>
            </a:r>
            <a:r>
              <a:rPr lang="en-US" dirty="0" err="1"/>
              <a:t>մշակաբույսերին</a:t>
            </a:r>
            <a:r>
              <a:rPr lang="en-US" dirty="0"/>
              <a:t>: </a:t>
            </a:r>
            <a:r>
              <a:rPr lang="en-US" dirty="0" err="1"/>
              <a:t>Գենոմուտացված</a:t>
            </a:r>
            <a:r>
              <a:rPr lang="en-US" dirty="0"/>
              <a:t> </a:t>
            </a:r>
            <a:r>
              <a:rPr lang="en-US" dirty="0" err="1"/>
              <a:t>կարտոֆիլի</a:t>
            </a:r>
            <a:r>
              <a:rPr lang="en-US" dirty="0"/>
              <a:t>, </a:t>
            </a:r>
            <a:r>
              <a:rPr lang="en-US" dirty="0" err="1"/>
              <a:t>եգիպտացորենի</a:t>
            </a:r>
            <a:r>
              <a:rPr lang="en-US" dirty="0"/>
              <a:t> և </a:t>
            </a:r>
            <a:r>
              <a:rPr lang="en-US" dirty="0" err="1"/>
              <a:t>պոմիդորի</a:t>
            </a:r>
            <a:r>
              <a:rPr lang="en-US" dirty="0"/>
              <a:t> </a:t>
            </a:r>
            <a:r>
              <a:rPr lang="en-US" dirty="0" err="1"/>
              <a:t>ցանկատարածությունները</a:t>
            </a:r>
            <a:r>
              <a:rPr lang="en-US" dirty="0"/>
              <a:t>, </a:t>
            </a:r>
            <a:r>
              <a:rPr lang="en-US" dirty="0" err="1"/>
              <a:t>օրինակ</a:t>
            </a:r>
            <a:r>
              <a:rPr lang="en-US" dirty="0"/>
              <a:t> ԱՄՆ-</a:t>
            </a:r>
            <a:r>
              <a:rPr lang="en-US" dirty="0" err="1"/>
              <a:t>ում</a:t>
            </a:r>
            <a:r>
              <a:rPr lang="en-US" dirty="0"/>
              <a:t> </a:t>
            </a:r>
            <a:r>
              <a:rPr lang="en-US" dirty="0" err="1"/>
              <a:t>զբաղեցնում</a:t>
            </a:r>
            <a:r>
              <a:rPr lang="en-US" dirty="0"/>
              <a:t> </a:t>
            </a:r>
            <a:r>
              <a:rPr lang="en-US" dirty="0" err="1"/>
              <a:t>են</a:t>
            </a:r>
            <a:r>
              <a:rPr lang="en-US" dirty="0"/>
              <a:t> 40 </a:t>
            </a:r>
            <a:r>
              <a:rPr lang="en-US" dirty="0" err="1"/>
              <a:t>մլն</a:t>
            </a:r>
            <a:r>
              <a:rPr lang="en-US" dirty="0"/>
              <a:t> </a:t>
            </a:r>
            <a:r>
              <a:rPr lang="en-US" dirty="0" err="1"/>
              <a:t>հա</a:t>
            </a:r>
            <a:r>
              <a:rPr lang="en-US" dirty="0"/>
              <a:t> </a:t>
            </a:r>
            <a:r>
              <a:rPr lang="en-US" dirty="0" err="1"/>
              <a:t>տարածք</a:t>
            </a:r>
            <a:r>
              <a:rPr lang="en-US" dirty="0"/>
              <a:t>, </a:t>
            </a:r>
            <a:r>
              <a:rPr lang="en-US" dirty="0" err="1"/>
              <a:t>Արգենտինայում</a:t>
            </a:r>
            <a:r>
              <a:rPr lang="en-US" dirty="0"/>
              <a:t> 15 </a:t>
            </a:r>
            <a:r>
              <a:rPr lang="en-US" dirty="0" err="1"/>
              <a:t>հա</a:t>
            </a:r>
            <a:r>
              <a:rPr lang="en-US" dirty="0"/>
              <a:t>, Կանադայում՝30 </a:t>
            </a:r>
            <a:r>
              <a:rPr lang="en-US" dirty="0" err="1"/>
              <a:t>հազար</a:t>
            </a:r>
            <a:r>
              <a:rPr lang="en-US" dirty="0"/>
              <a:t> </a:t>
            </a:r>
            <a:r>
              <a:rPr lang="en-US" dirty="0" err="1"/>
              <a:t>հա</a:t>
            </a:r>
            <a:r>
              <a:rPr lang="en-US" dirty="0"/>
              <a:t>: </a:t>
            </a:r>
            <a:endParaRPr lang="ru-RU" dirty="0"/>
          </a:p>
        </p:txBody>
      </p:sp>
      <p:pic>
        <p:nvPicPr>
          <p:cNvPr id="3" name="Рисунок 2" descr="GMO-harvest-armen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924944"/>
            <a:ext cx="3937620" cy="2625080"/>
          </a:xfrm>
          <a:prstGeom prst="rect">
            <a:avLst/>
          </a:prstGeom>
        </p:spPr>
      </p:pic>
      <p:pic>
        <p:nvPicPr>
          <p:cNvPr id="4" name="Рисунок 3" descr="food_bez_GM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188640"/>
            <a:ext cx="2150368" cy="2232248"/>
          </a:xfrm>
          <a:prstGeom prst="rect">
            <a:avLst/>
          </a:prstGeom>
        </p:spPr>
      </p:pic>
      <p:pic>
        <p:nvPicPr>
          <p:cNvPr id="5" name="Рисунок 4" descr="engineered-carrot-537x357-510x2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933056"/>
            <a:ext cx="2880320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763688" y="260648"/>
            <a:ext cx="536408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Այսօր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բազմաթիվ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երկրներ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մերժում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են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ԳՄՕ-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ների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կիրառումը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՝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համարելով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որ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դրանք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անընդունելի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են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շրջակա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միջավայրի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և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կենսաբազմազանության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անվտանգության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առումով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Մեր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երկիրը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դրանց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կիրառումն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ընդունողների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շարքում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է,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սակայն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՝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վերահսկելու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պայմանով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kockasto-vo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204864"/>
            <a:ext cx="3374504" cy="2582416"/>
          </a:xfrm>
          <a:prstGeom prst="rect">
            <a:avLst/>
          </a:prstGeom>
        </p:spPr>
      </p:pic>
      <p:pic>
        <p:nvPicPr>
          <p:cNvPr id="6" name="Рисунок 5" descr="non-GMO-month-with-ozona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924944"/>
            <a:ext cx="3048000" cy="274015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16632"/>
            <a:ext cx="6552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Մի</a:t>
            </a:r>
            <a:r>
              <a:rPr lang="en-US" dirty="0"/>
              <a:t> </a:t>
            </a:r>
            <a:r>
              <a:rPr lang="en-US" dirty="0" err="1"/>
              <a:t>շարք</a:t>
            </a:r>
            <a:r>
              <a:rPr lang="en-US" dirty="0"/>
              <a:t> </a:t>
            </a:r>
            <a:r>
              <a:rPr lang="en-US" dirty="0" err="1"/>
              <a:t>տեսաբանների</a:t>
            </a:r>
            <a:r>
              <a:rPr lang="en-US" dirty="0"/>
              <a:t> </a:t>
            </a:r>
            <a:r>
              <a:rPr lang="en-US" dirty="0" err="1"/>
              <a:t>կարծիքով</a:t>
            </a:r>
            <a:r>
              <a:rPr lang="en-US" dirty="0"/>
              <a:t> </a:t>
            </a:r>
            <a:r>
              <a:rPr lang="en-US" dirty="0" err="1"/>
              <a:t>չի</a:t>
            </a:r>
            <a:r>
              <a:rPr lang="en-US" dirty="0"/>
              <a:t> </a:t>
            </a:r>
            <a:r>
              <a:rPr lang="en-US" dirty="0" err="1"/>
              <a:t>բացառվում</a:t>
            </a:r>
            <a:r>
              <a:rPr lang="en-US" dirty="0"/>
              <a:t>, </a:t>
            </a:r>
            <a:r>
              <a:rPr lang="en-US" dirty="0" err="1"/>
              <a:t>որ</a:t>
            </a:r>
            <a:r>
              <a:rPr lang="en-US" dirty="0"/>
              <a:t> </a:t>
            </a:r>
            <a:r>
              <a:rPr lang="en-US" dirty="0" err="1"/>
              <a:t>նման</a:t>
            </a:r>
            <a:r>
              <a:rPr lang="en-US" dirty="0"/>
              <a:t> </a:t>
            </a:r>
            <a:r>
              <a:rPr lang="en-US" dirty="0" err="1"/>
              <a:t>օրգանիզմները</a:t>
            </a:r>
            <a:r>
              <a:rPr lang="en-US" dirty="0"/>
              <a:t> </a:t>
            </a:r>
            <a:r>
              <a:rPr lang="en-US" dirty="0" err="1"/>
              <a:t>խաչասերման</a:t>
            </a:r>
            <a:r>
              <a:rPr lang="en-US" dirty="0"/>
              <a:t> </a:t>
            </a:r>
            <a:r>
              <a:rPr lang="en-US" dirty="0" err="1"/>
              <a:t>միջոցով</a:t>
            </a:r>
            <a:r>
              <a:rPr lang="en-US" dirty="0"/>
              <a:t> </a:t>
            </a:r>
            <a:r>
              <a:rPr lang="en-US" dirty="0" err="1"/>
              <a:t>բույսերին</a:t>
            </a:r>
            <a:r>
              <a:rPr lang="en-US" dirty="0"/>
              <a:t> </a:t>
            </a:r>
            <a:r>
              <a:rPr lang="en-US" dirty="0" err="1"/>
              <a:t>վնաս</a:t>
            </a:r>
            <a:r>
              <a:rPr lang="en-US" dirty="0"/>
              <a:t> </a:t>
            </a:r>
            <a:r>
              <a:rPr lang="en-US" dirty="0" err="1"/>
              <a:t>պատճառեն</a:t>
            </a:r>
            <a:r>
              <a:rPr lang="en-US" dirty="0"/>
              <a:t> և </a:t>
            </a:r>
            <a:r>
              <a:rPr lang="en-US" dirty="0" err="1"/>
              <a:t>ստեղծեն</a:t>
            </a:r>
            <a:r>
              <a:rPr lang="en-US" dirty="0"/>
              <a:t> </a:t>
            </a:r>
            <a:r>
              <a:rPr lang="en-US" dirty="0" err="1"/>
              <a:t>տեսակներ</a:t>
            </a:r>
            <a:r>
              <a:rPr lang="en-US" dirty="0"/>
              <a:t>, </a:t>
            </a:r>
            <a:r>
              <a:rPr lang="en-US" dirty="0" err="1"/>
              <a:t>որոնք</a:t>
            </a:r>
            <a:r>
              <a:rPr lang="en-US" dirty="0"/>
              <a:t> </a:t>
            </a:r>
            <a:r>
              <a:rPr lang="en-US" dirty="0" err="1"/>
              <a:t>վտանգավոր</a:t>
            </a:r>
            <a:r>
              <a:rPr lang="en-US" dirty="0"/>
              <a:t> </a:t>
            </a:r>
            <a:r>
              <a:rPr lang="en-US" dirty="0" err="1"/>
              <a:t>կլինեն</a:t>
            </a:r>
            <a:r>
              <a:rPr lang="en-US" dirty="0"/>
              <a:t> </a:t>
            </a:r>
            <a:r>
              <a:rPr lang="en-US" dirty="0" err="1"/>
              <a:t>շրջակա</a:t>
            </a:r>
            <a:r>
              <a:rPr lang="en-US" dirty="0"/>
              <a:t> </a:t>
            </a:r>
            <a:r>
              <a:rPr lang="en-US" dirty="0" err="1"/>
              <a:t>միջավայրի</a:t>
            </a:r>
            <a:r>
              <a:rPr lang="en-US" dirty="0"/>
              <a:t> </a:t>
            </a:r>
            <a:r>
              <a:rPr lang="en-US" dirty="0" err="1"/>
              <a:t>համար</a:t>
            </a:r>
            <a:r>
              <a:rPr lang="en-US" dirty="0"/>
              <a:t>: </a:t>
            </a:r>
            <a:r>
              <a:rPr lang="en-US" dirty="0" err="1"/>
              <a:t>Այս</a:t>
            </a:r>
            <a:r>
              <a:rPr lang="en-US" dirty="0"/>
              <a:t> </a:t>
            </a:r>
            <a:r>
              <a:rPr lang="en-US" dirty="0" err="1"/>
              <a:t>ամենը</a:t>
            </a:r>
            <a:r>
              <a:rPr lang="en-US" dirty="0"/>
              <a:t> </a:t>
            </a:r>
            <a:r>
              <a:rPr lang="en-US" dirty="0" err="1"/>
              <a:t>կարգավորելու</a:t>
            </a:r>
            <a:r>
              <a:rPr lang="en-US" dirty="0"/>
              <a:t> </a:t>
            </a:r>
            <a:r>
              <a:rPr lang="en-US" dirty="0" err="1"/>
              <a:t>համար</a:t>
            </a:r>
            <a:r>
              <a:rPr lang="en-US" dirty="0"/>
              <a:t> </a:t>
            </a:r>
            <a:r>
              <a:rPr lang="en-US" dirty="0" err="1"/>
              <a:t>դեռևս</a:t>
            </a:r>
            <a:r>
              <a:rPr lang="en-US" dirty="0"/>
              <a:t> 1993թ. ՄԱԿ-ը </a:t>
            </a:r>
            <a:r>
              <a:rPr lang="en-US" dirty="0" err="1"/>
              <a:t>ընդունել</a:t>
            </a:r>
            <a:r>
              <a:rPr lang="en-US" dirty="0"/>
              <a:t> է </a:t>
            </a:r>
            <a:r>
              <a:rPr lang="en-US" dirty="0" err="1"/>
              <a:t>Կենսաբազմազանության</a:t>
            </a:r>
            <a:r>
              <a:rPr lang="en-US" dirty="0"/>
              <a:t> </a:t>
            </a:r>
            <a:r>
              <a:rPr lang="en-US" dirty="0" err="1"/>
              <a:t>կոնվենցիան</a:t>
            </a:r>
            <a:r>
              <a:rPr lang="en-US" dirty="0"/>
              <a:t>, </a:t>
            </a:r>
            <a:r>
              <a:rPr lang="en-US" dirty="0" err="1"/>
              <a:t>ավելի</a:t>
            </a:r>
            <a:r>
              <a:rPr lang="en-US" dirty="0"/>
              <a:t> </a:t>
            </a:r>
            <a:r>
              <a:rPr lang="en-US" dirty="0" err="1"/>
              <a:t>ուշ</a:t>
            </a:r>
            <a:r>
              <a:rPr lang="en-US" dirty="0"/>
              <a:t>՝ </a:t>
            </a:r>
            <a:r>
              <a:rPr lang="en-US" dirty="0" err="1"/>
              <a:t>նաև</a:t>
            </a:r>
            <a:r>
              <a:rPr lang="en-US" dirty="0"/>
              <a:t> </a:t>
            </a:r>
            <a:r>
              <a:rPr lang="en-US" dirty="0" err="1"/>
              <a:t>Կարթագենյան</a:t>
            </a:r>
            <a:r>
              <a:rPr lang="en-US" dirty="0"/>
              <a:t> </a:t>
            </a:r>
            <a:r>
              <a:rPr lang="en-US" dirty="0" err="1"/>
              <a:t>արձանագրությունը</a:t>
            </a:r>
            <a:r>
              <a:rPr lang="en-US" dirty="0"/>
              <a:t>, </a:t>
            </a:r>
            <a:r>
              <a:rPr lang="en-US" dirty="0" err="1"/>
              <a:t>որը</a:t>
            </a:r>
            <a:r>
              <a:rPr lang="en-US" dirty="0"/>
              <a:t> 2004թ.ին </a:t>
            </a:r>
            <a:r>
              <a:rPr lang="en-US" dirty="0" err="1"/>
              <a:t>վավերացրել</a:t>
            </a:r>
            <a:r>
              <a:rPr lang="en-US" dirty="0"/>
              <a:t> է </a:t>
            </a:r>
            <a:r>
              <a:rPr lang="en-US" dirty="0" err="1"/>
              <a:t>նաև</a:t>
            </a:r>
            <a:r>
              <a:rPr lang="en-US" dirty="0"/>
              <a:t> </a:t>
            </a:r>
            <a:r>
              <a:rPr lang="en-US" dirty="0" err="1"/>
              <a:t>Հայաստանը</a:t>
            </a:r>
            <a:r>
              <a:rPr lang="en-US" dirty="0"/>
              <a:t>: </a:t>
            </a:r>
            <a:endParaRPr lang="ru-RU" dirty="0"/>
          </a:p>
        </p:txBody>
      </p:sp>
      <p:pic>
        <p:nvPicPr>
          <p:cNvPr id="3" name="Рисунок 2" descr="scientistr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852936"/>
            <a:ext cx="6048672" cy="302498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467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       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Շնորհակալություն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ուշադրության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համար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 descr="food-lexapar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844824"/>
            <a:ext cx="6552728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err="1" smtClean="0"/>
              <a:t>Սննդամթերքի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անվտանգության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ապահովման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պետական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քաղաքականության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հիմնական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ասկբունքներն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ու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խնդիրները</a:t>
            </a:r>
            <a:r>
              <a:rPr lang="en-US" sz="2000" b="1" dirty="0" smtClean="0"/>
              <a:t>  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y-AM" dirty="0" smtClean="0"/>
              <a:t>ա) սննդամթերքի անվտանգության ապահովման ոլորտի իրավական ակտերի կատարման ապահովումը և մարդու կյանքի, առողջության պահպանման նպատակով </a:t>
            </a:r>
            <a:r>
              <a:rPr lang="hy-AM" b="1" dirty="0" smtClean="0"/>
              <a:t>անվտանգ սննդամթերքի օգտագործման և սպառողների իրավունքների պաշտպանության </a:t>
            </a:r>
            <a:r>
              <a:rPr lang="hy-AM" b="1" dirty="0" smtClean="0"/>
              <a:t>գերակայությունը</a:t>
            </a:r>
            <a:endParaRPr lang="ru-RU" b="1" dirty="0" smtClean="0"/>
          </a:p>
          <a:p>
            <a:r>
              <a:rPr lang="hy-AM" dirty="0" smtClean="0"/>
              <a:t>բ) սննդի շղթայի բոլոր փուլերում կատարվող գործառնությունների ժամանակ </a:t>
            </a:r>
            <a:r>
              <a:rPr lang="hy-AM" b="1" dirty="0" smtClean="0"/>
              <a:t>մարդու կյանքի, առողջության և շրջակա միջավայրի անվտանգության երաշխիքների ապահովումը.</a:t>
            </a:r>
            <a:endParaRPr lang="ru-RU" b="1" dirty="0" smtClean="0"/>
          </a:p>
          <a:p>
            <a:r>
              <a:rPr lang="hy-AM" dirty="0" smtClean="0"/>
              <a:t>գ) սննդամթերքի անվտանգության ապահովման նպատակով </a:t>
            </a:r>
            <a:r>
              <a:rPr lang="hy-AM" b="1" dirty="0" smtClean="0"/>
              <a:t>միջազգային և տարածաշրջանային համապատասխան կազմակերպությունների հետ համագործակցության ապահովումը և տեղեկատվության փոխանակումը.</a:t>
            </a:r>
            <a:endParaRPr lang="ru-RU" b="1" dirty="0" smtClean="0"/>
          </a:p>
          <a:p>
            <a:r>
              <a:rPr lang="hy-AM" dirty="0" smtClean="0"/>
              <a:t>դ) Հայաստանի Հանրապետությունում սննդամթերքի անվտանգության միջազգային չափանիշների ու պահանջների ներդրման ապահովումը: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         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Սննդամթերք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է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համարվում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smtClean="0"/>
              <a:t>Ց</a:t>
            </a:r>
            <a:r>
              <a:rPr lang="hy-AM" sz="2000" dirty="0" smtClean="0"/>
              <a:t>անկացած պարենային հումք և արտադրանք, որոնք նախատեսված են մարդու սննդում օգտագործելու համար՝ վերամշակված, մասնակի վերամշակված կամ չվերամշակված տեսքով, ներառյալ` խմիչքները, մաստակը և ջուրը, որն ավելացվում է սննդամթերքին վերջինիս պատրաստման, մշակման կամ վերամշակման ժամանակ: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8956" y="3663635"/>
            <a:ext cx="5217300" cy="27176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Սննդամթերք</a:t>
            </a:r>
            <a:r>
              <a:rPr lang="en-US" dirty="0" smtClean="0"/>
              <a:t>  </a:t>
            </a:r>
            <a:r>
              <a:rPr lang="en-US" dirty="0" err="1" smtClean="0"/>
              <a:t>չեն</a:t>
            </a:r>
            <a:r>
              <a:rPr lang="en-US" dirty="0" smtClean="0"/>
              <a:t> </a:t>
            </a:r>
            <a:r>
              <a:rPr lang="en-US" dirty="0" err="1" smtClean="0"/>
              <a:t>համարվում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sz="2000" dirty="0" err="1" smtClean="0"/>
              <a:t>անասնակերերը</a:t>
            </a:r>
            <a:r>
              <a:rPr lang="en-US" sz="2000" dirty="0" smtClean="0"/>
              <a:t>,</a:t>
            </a:r>
            <a:endParaRPr lang="ru-RU" sz="2000" dirty="0" smtClean="0"/>
          </a:p>
          <a:p>
            <a:pPr lvl="0"/>
            <a:r>
              <a:rPr lang="ru-RU" sz="2000" dirty="0" err="1" smtClean="0"/>
              <a:t>կենդանիները</a:t>
            </a:r>
            <a:r>
              <a:rPr lang="en-US" sz="2000" dirty="0" smtClean="0"/>
              <a:t>, </a:t>
            </a:r>
            <a:r>
              <a:rPr lang="ru-RU" sz="2000" dirty="0" err="1" smtClean="0"/>
              <a:t>եթե դրանք չեն նախատեսվել շուկա հանելու</a:t>
            </a:r>
            <a:r>
              <a:rPr lang="en-US" sz="2000" dirty="0" smtClean="0"/>
              <a:t>` </a:t>
            </a:r>
            <a:r>
              <a:rPr lang="ru-RU" sz="2000" dirty="0" err="1" smtClean="0"/>
              <a:t>մարդու կողմից սննդի մեջ կիրառելու համար</a:t>
            </a:r>
            <a:r>
              <a:rPr lang="en-US" sz="2000" dirty="0" smtClean="0"/>
              <a:t>,</a:t>
            </a:r>
            <a:endParaRPr lang="ru-RU" sz="2000" dirty="0" smtClean="0"/>
          </a:p>
          <a:p>
            <a:pPr lvl="0"/>
            <a:r>
              <a:rPr lang="ru-RU" sz="2000" dirty="0" err="1" smtClean="0"/>
              <a:t>բուսաբուծության արտադրանքը՝ մինչև բերքահավաք</a:t>
            </a:r>
            <a:r>
              <a:rPr lang="en-US" sz="2000" dirty="0" smtClean="0"/>
              <a:t>,</a:t>
            </a:r>
            <a:endParaRPr lang="ru-RU" sz="2000" dirty="0" smtClean="0"/>
          </a:p>
          <a:p>
            <a:pPr lvl="0"/>
            <a:r>
              <a:rPr lang="ru-RU" sz="2000" dirty="0" err="1" smtClean="0"/>
              <a:t>դեղամիջոցները</a:t>
            </a:r>
            <a:r>
              <a:rPr lang="en-US" sz="2000" dirty="0" smtClean="0"/>
              <a:t>,</a:t>
            </a:r>
            <a:endParaRPr lang="ru-RU" sz="2000" dirty="0" smtClean="0"/>
          </a:p>
          <a:p>
            <a:pPr lvl="0"/>
            <a:r>
              <a:rPr lang="ru-RU" sz="2000" dirty="0" err="1" smtClean="0"/>
              <a:t>կոսմետիկ միջոցները</a:t>
            </a:r>
            <a:r>
              <a:rPr lang="en-US" sz="2000" dirty="0" smtClean="0"/>
              <a:t>,</a:t>
            </a:r>
            <a:endParaRPr lang="ru-RU" sz="2000" dirty="0" smtClean="0"/>
          </a:p>
          <a:p>
            <a:pPr lvl="0"/>
            <a:r>
              <a:rPr lang="ru-RU" sz="2000" dirty="0" err="1" smtClean="0"/>
              <a:t>ծխախոտը և ծխախոտային արտադրանքները</a:t>
            </a:r>
            <a:r>
              <a:rPr lang="en-US" sz="2000" dirty="0" smtClean="0"/>
              <a:t>,</a:t>
            </a:r>
            <a:endParaRPr lang="ru-RU" sz="2000" dirty="0" smtClean="0"/>
          </a:p>
          <a:p>
            <a:pPr lvl="0"/>
            <a:r>
              <a:rPr lang="ru-RU" sz="2000" dirty="0" err="1" smtClean="0"/>
              <a:t>թմրադեղերը և հոգեմետ նյութե</a:t>
            </a:r>
            <a:r>
              <a:rPr lang="en-US" sz="2000" dirty="0" smtClean="0"/>
              <a:t>ր</a:t>
            </a:r>
            <a:r>
              <a:rPr lang="ru-RU" sz="2000" dirty="0" err="1" smtClean="0"/>
              <a:t>ը</a:t>
            </a:r>
            <a:r>
              <a:rPr lang="en-US" sz="2000" dirty="0" smtClean="0"/>
              <a:t>,</a:t>
            </a:r>
            <a:endParaRPr lang="ru-RU" sz="2000" dirty="0" smtClean="0"/>
          </a:p>
          <a:p>
            <a:pPr lvl="0"/>
            <a:r>
              <a:rPr lang="ru-RU" sz="2000" dirty="0" err="1" smtClean="0"/>
              <a:t>մնացորդային նյութերը և աղտոտիչները</a:t>
            </a:r>
            <a:r>
              <a:rPr lang="en-US" sz="2000" dirty="0" smtClean="0"/>
              <a:t>: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4" name="Рисунок 3" descr="vHJUhjcGeda06JxfdBYAHnN3x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725144"/>
            <a:ext cx="2466975" cy="1847850"/>
          </a:xfrm>
          <a:prstGeom prst="rect">
            <a:avLst/>
          </a:prstGeom>
        </p:spPr>
      </p:pic>
      <p:pic>
        <p:nvPicPr>
          <p:cNvPr id="5" name="Рисунок 4" descr="pois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16632"/>
            <a:ext cx="2523744" cy="18928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Կեղծված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սննդամթերք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800" dirty="0" err="1" smtClean="0"/>
              <a:t>որի բաղադրությունը փոփոխվել է առանց մակնշման համապատասխան փոփոխության</a:t>
            </a:r>
            <a:r>
              <a:rPr lang="en-US" sz="1800" dirty="0" smtClean="0"/>
              <a:t>,</a:t>
            </a:r>
            <a:endParaRPr lang="ru-RU" sz="1800" dirty="0" smtClean="0"/>
          </a:p>
          <a:p>
            <a:r>
              <a:rPr lang="en-US" sz="1800" dirty="0" smtClean="0"/>
              <a:t>- </a:t>
            </a:r>
            <a:r>
              <a:rPr lang="ru-RU" sz="1800" dirty="0" err="1" smtClean="0"/>
              <a:t>որի մակնշումը փոփոխվել է առանց բաղադրության համապատասխան փոփոխության</a:t>
            </a:r>
            <a:r>
              <a:rPr lang="en-US" sz="1800" dirty="0" smtClean="0"/>
              <a:t>,</a:t>
            </a:r>
            <a:endParaRPr lang="ru-RU" sz="1800" dirty="0" smtClean="0"/>
          </a:p>
          <a:p>
            <a:r>
              <a:rPr lang="en-US" sz="1800" dirty="0" smtClean="0"/>
              <a:t>- </a:t>
            </a:r>
            <a:r>
              <a:rPr lang="ru-RU" sz="1800" dirty="0" err="1" smtClean="0"/>
              <a:t>որին ավելացվել են այլ նյութեր կամ վերամշակվել է այլ նյութերի ներառմամբ</a:t>
            </a:r>
            <a:r>
              <a:rPr lang="en-US" sz="1800" dirty="0" smtClean="0"/>
              <a:t>, </a:t>
            </a:r>
            <a:r>
              <a:rPr lang="ru-RU" sz="1800" dirty="0" err="1" smtClean="0"/>
              <a:t>սննդամթերքի անհամապատասխանությունը սահմանված պահանջներին թաքցնելու նպատակով</a:t>
            </a:r>
            <a:r>
              <a:rPr lang="en-US" sz="1800" dirty="0" smtClean="0"/>
              <a:t>,</a:t>
            </a:r>
            <a:endParaRPr lang="ru-RU" sz="1800" dirty="0" smtClean="0"/>
          </a:p>
          <a:p>
            <a:r>
              <a:rPr lang="en-US" sz="1800" dirty="0" smtClean="0"/>
              <a:t>- </a:t>
            </a:r>
            <a:r>
              <a:rPr lang="ru-RU" sz="1800" dirty="0" err="1" smtClean="0"/>
              <a:t>որի պիտակի վրա առկա է ոչ ճիշտ նշում</a:t>
            </a:r>
            <a:r>
              <a:rPr lang="en-US" sz="1800" dirty="0" smtClean="0"/>
              <a:t>` </a:t>
            </a:r>
            <a:r>
              <a:rPr lang="ru-RU" sz="1800" dirty="0" err="1" smtClean="0"/>
              <a:t>սննդամթերքի հատուկ նշանակության մասին</a:t>
            </a:r>
            <a:r>
              <a:rPr lang="en-US" sz="1800" dirty="0" smtClean="0"/>
              <a:t>,</a:t>
            </a:r>
            <a:endParaRPr lang="ru-RU" sz="1800" dirty="0" smtClean="0"/>
          </a:p>
          <a:p>
            <a:r>
              <a:rPr lang="en-US" sz="1800" dirty="0" smtClean="0"/>
              <a:t>- </a:t>
            </a:r>
            <a:r>
              <a:rPr lang="ru-RU" sz="1800" dirty="0" err="1" smtClean="0"/>
              <a:t>որի ներկայացման կամ առաջարկման համար օգտագործվում է մեկ այլ կազմակերպության անվանումը</a:t>
            </a:r>
            <a:r>
              <a:rPr lang="en-US" sz="1800" dirty="0" smtClean="0"/>
              <a:t>, </a:t>
            </a:r>
            <a:r>
              <a:rPr lang="ru-RU" sz="1800" dirty="0" err="1" smtClean="0"/>
              <a:t>առևտրային նշանը կամ ֆիրմային անվանումը</a:t>
            </a:r>
            <a:r>
              <a:rPr lang="en-US" sz="1800" dirty="0" smtClean="0"/>
              <a:t>` </a:t>
            </a:r>
            <a:r>
              <a:rPr lang="ru-RU" sz="1800" dirty="0" err="1" smtClean="0"/>
              <a:t>առանց այդ կազմակերպությունից պատշաճ կերպով թույտվություն ձեռք բերելու</a:t>
            </a:r>
            <a:r>
              <a:rPr lang="en-US" sz="1800" dirty="0" smtClean="0"/>
              <a:t>:</a:t>
            </a:r>
            <a:endParaRPr lang="ru-RU" sz="1800" dirty="0" smtClean="0"/>
          </a:p>
          <a:p>
            <a:endParaRPr lang="ru-RU" sz="1800" dirty="0"/>
          </a:p>
        </p:txBody>
      </p:sp>
      <p:pic>
        <p:nvPicPr>
          <p:cNvPr id="5" name="Рисунок 4" descr="Funny-Egg-and-Food-Art_8-550x366-e1319826252587-300x2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270" y="67426"/>
            <a:ext cx="2392390" cy="20654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8864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Այն</a:t>
            </a:r>
            <a:r>
              <a:rPr lang="en-US" dirty="0" smtClean="0"/>
              <a:t> </a:t>
            </a:r>
            <a:r>
              <a:rPr lang="en-US" dirty="0" err="1"/>
              <a:t>սննդամթերքները</a:t>
            </a:r>
            <a:r>
              <a:rPr lang="en-US" dirty="0"/>
              <a:t>, </a:t>
            </a:r>
            <a:r>
              <a:rPr lang="en-US" dirty="0" err="1"/>
              <a:t>որոնք</a:t>
            </a:r>
            <a:r>
              <a:rPr lang="en-US" dirty="0"/>
              <a:t> </a:t>
            </a:r>
            <a:r>
              <a:rPr lang="en-US" dirty="0" err="1"/>
              <a:t>պիտանի</a:t>
            </a:r>
            <a:r>
              <a:rPr lang="en-US" dirty="0"/>
              <a:t> </a:t>
            </a:r>
            <a:r>
              <a:rPr lang="en-US" dirty="0" err="1"/>
              <a:t>չեն</a:t>
            </a:r>
            <a:r>
              <a:rPr lang="en-US" dirty="0"/>
              <a:t> </a:t>
            </a:r>
            <a:r>
              <a:rPr lang="en-US" dirty="0" err="1"/>
              <a:t>մարդու</a:t>
            </a:r>
            <a:r>
              <a:rPr lang="en-US" dirty="0"/>
              <a:t> </a:t>
            </a:r>
            <a:r>
              <a:rPr lang="en-US" dirty="0" err="1"/>
              <a:t>կողմից</a:t>
            </a:r>
            <a:r>
              <a:rPr lang="en-US" dirty="0"/>
              <a:t> </a:t>
            </a:r>
            <a:r>
              <a:rPr lang="en-US" dirty="0" err="1"/>
              <a:t>սպառման</a:t>
            </a:r>
            <a:r>
              <a:rPr lang="en-US" dirty="0"/>
              <a:t> </a:t>
            </a:r>
            <a:r>
              <a:rPr lang="en-US" dirty="0" err="1"/>
              <a:t>համար</a:t>
            </a:r>
            <a:r>
              <a:rPr lang="en-US" dirty="0"/>
              <a:t> և </a:t>
            </a:r>
            <a:r>
              <a:rPr lang="en-US" dirty="0" err="1"/>
              <a:t>ըստ</a:t>
            </a:r>
            <a:r>
              <a:rPr lang="en-US" dirty="0"/>
              <a:t> </a:t>
            </a:r>
            <a:r>
              <a:rPr lang="en-US" dirty="0" err="1"/>
              <a:t>իր</a:t>
            </a:r>
            <a:r>
              <a:rPr lang="en-US" dirty="0"/>
              <a:t> </a:t>
            </a:r>
            <a:r>
              <a:rPr lang="en-US" dirty="0" err="1"/>
              <a:t>նշանակության</a:t>
            </a:r>
            <a:r>
              <a:rPr lang="en-US" dirty="0"/>
              <a:t> </a:t>
            </a:r>
            <a:r>
              <a:rPr lang="en-US" dirty="0" err="1"/>
              <a:t>պահվելու</a:t>
            </a:r>
            <a:r>
              <a:rPr lang="en-US" dirty="0"/>
              <a:t>, </a:t>
            </a:r>
            <a:r>
              <a:rPr lang="en-US" dirty="0" err="1"/>
              <a:t>պատրաստվելու</a:t>
            </a:r>
            <a:r>
              <a:rPr lang="en-US" dirty="0"/>
              <a:t>, </a:t>
            </a:r>
            <a:r>
              <a:rPr lang="en-US" dirty="0" err="1"/>
              <a:t>օգտագործվելու</a:t>
            </a:r>
            <a:r>
              <a:rPr lang="en-US" dirty="0"/>
              <a:t>, </a:t>
            </a:r>
            <a:r>
              <a:rPr lang="en-US" dirty="0" err="1"/>
              <a:t>մատուցվելու</a:t>
            </a:r>
            <a:r>
              <a:rPr lang="en-US" dirty="0"/>
              <a:t> և </a:t>
            </a:r>
            <a:r>
              <a:rPr lang="en-US" dirty="0" err="1"/>
              <a:t>սպառվելու</a:t>
            </a:r>
            <a:r>
              <a:rPr lang="en-US" dirty="0"/>
              <a:t> </a:t>
            </a:r>
            <a:r>
              <a:rPr lang="en-US" dirty="0" err="1"/>
              <a:t>դեպքում</a:t>
            </a:r>
            <a:r>
              <a:rPr lang="en-US" dirty="0"/>
              <a:t> </a:t>
            </a:r>
            <a:r>
              <a:rPr lang="en-US" dirty="0" err="1"/>
              <a:t>վնասակար</a:t>
            </a:r>
            <a:r>
              <a:rPr lang="en-US" dirty="0"/>
              <a:t> է </a:t>
            </a:r>
            <a:r>
              <a:rPr lang="en-US" dirty="0" err="1"/>
              <a:t>մարդու</a:t>
            </a:r>
            <a:r>
              <a:rPr lang="en-US" dirty="0"/>
              <a:t> </a:t>
            </a:r>
            <a:r>
              <a:rPr lang="en-US" dirty="0" err="1"/>
              <a:t>կյանքինև</a:t>
            </a:r>
            <a:r>
              <a:rPr lang="en-US" dirty="0"/>
              <a:t> </a:t>
            </a:r>
            <a:r>
              <a:rPr lang="en-US" dirty="0" err="1"/>
              <a:t>առողջության</a:t>
            </a:r>
            <a:r>
              <a:rPr lang="en-US" dirty="0"/>
              <a:t> </a:t>
            </a:r>
            <a:r>
              <a:rPr lang="en-US" dirty="0" err="1"/>
              <a:t>համար</a:t>
            </a:r>
            <a:r>
              <a:rPr lang="en-US" dirty="0"/>
              <a:t> </a:t>
            </a:r>
            <a:r>
              <a:rPr lang="en-US" dirty="0" err="1"/>
              <a:t>դրանք</a:t>
            </a:r>
            <a:r>
              <a:rPr lang="en-US" dirty="0"/>
              <a:t> </a:t>
            </a:r>
            <a:r>
              <a:rPr lang="en-US" dirty="0" err="1"/>
              <a:t>համարվում</a:t>
            </a:r>
            <a:r>
              <a:rPr lang="en-US" dirty="0"/>
              <a:t> </a:t>
            </a:r>
            <a:r>
              <a:rPr lang="en-US" dirty="0" err="1"/>
              <a:t>են</a:t>
            </a:r>
            <a:r>
              <a:rPr lang="en-US" dirty="0"/>
              <a:t> </a:t>
            </a:r>
            <a:r>
              <a:rPr lang="en-US" b="1" i="1" dirty="0" err="1"/>
              <a:t>վտանգավոր</a:t>
            </a:r>
            <a:r>
              <a:rPr lang="en-US" b="1" i="1" dirty="0"/>
              <a:t> </a:t>
            </a:r>
            <a:r>
              <a:rPr lang="en-US" b="1" i="1" dirty="0" err="1"/>
              <a:t>սննդամթերքներ</a:t>
            </a:r>
            <a:r>
              <a:rPr lang="en-US" b="1" i="1" dirty="0"/>
              <a:t>: </a:t>
            </a:r>
            <a:endParaRPr lang="ru-RU" dirty="0"/>
          </a:p>
        </p:txBody>
      </p:sp>
      <p:pic>
        <p:nvPicPr>
          <p:cNvPr id="6" name="Рисунок 5" descr="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88640"/>
            <a:ext cx="2628900" cy="17430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91880" y="2924944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Իսկ</a:t>
            </a:r>
            <a:r>
              <a:rPr lang="en-US" dirty="0"/>
              <a:t> </a:t>
            </a:r>
            <a:r>
              <a:rPr lang="ru-RU" dirty="0" err="1"/>
              <a:t>սննդամթերքի բաղադրության մեջ չմտնող քիմիական</a:t>
            </a:r>
            <a:r>
              <a:rPr lang="en-US" dirty="0"/>
              <a:t>, </a:t>
            </a:r>
            <a:r>
              <a:rPr lang="ru-RU" dirty="0" err="1"/>
              <a:t>կենսաբանական</a:t>
            </a:r>
            <a:r>
              <a:rPr lang="en-US" dirty="0"/>
              <a:t>, </a:t>
            </a:r>
            <a:r>
              <a:rPr lang="ru-RU" dirty="0" err="1"/>
              <a:t>հանքային կամ օրգանական ծագման ցանկացած նյութ և</a:t>
            </a:r>
            <a:r>
              <a:rPr lang="en-US" dirty="0"/>
              <a:t> (</a:t>
            </a:r>
            <a:r>
              <a:rPr lang="ru-RU" dirty="0" err="1"/>
              <a:t>կամ</a:t>
            </a:r>
            <a:r>
              <a:rPr lang="en-US" dirty="0"/>
              <a:t>) </a:t>
            </a:r>
            <a:r>
              <a:rPr lang="ru-RU" dirty="0" err="1"/>
              <a:t>տարր</a:t>
            </a:r>
            <a:r>
              <a:rPr lang="en-US" dirty="0"/>
              <a:t>, </a:t>
            </a:r>
            <a:r>
              <a:rPr lang="ru-RU" dirty="0" err="1"/>
              <a:t>որը սննդամթերքի հետ կապված գործառնությունների ընթացքում կամ շրջակա միջավայրի աղտոտման հետևանքով հայտնվել է սննդամթերքում կամ սննդային ու կենսաբանական ակտիվ հավելումներում և կարող է վնաս պատճառել մարդու կյանքին և առողջությանը</a:t>
            </a:r>
            <a:r>
              <a:rPr lang="en-US" dirty="0"/>
              <a:t> </a:t>
            </a:r>
            <a:r>
              <a:rPr lang="en-US" dirty="0" err="1"/>
              <a:t>անվանվում</a:t>
            </a:r>
            <a:r>
              <a:rPr lang="en-US" dirty="0"/>
              <a:t> </a:t>
            </a:r>
            <a:r>
              <a:rPr lang="en-US" dirty="0" err="1"/>
              <a:t>են</a:t>
            </a:r>
            <a:r>
              <a:rPr lang="en-US" dirty="0"/>
              <a:t> </a:t>
            </a:r>
            <a:r>
              <a:rPr lang="en-US" b="1" dirty="0"/>
              <a:t> </a:t>
            </a:r>
            <a:r>
              <a:rPr lang="ru-RU" b="1" i="1" dirty="0" err="1"/>
              <a:t>աղտոտիչներ</a:t>
            </a:r>
            <a:endParaRPr lang="ru-RU" dirty="0"/>
          </a:p>
        </p:txBody>
      </p:sp>
      <p:pic>
        <p:nvPicPr>
          <p:cNvPr id="8" name="Рисунок 7" descr="2316199913839025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996952"/>
            <a:ext cx="2857500" cy="29131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"/>
            <a:ext cx="41044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 Unicode" pitchFamily="34" charset="0"/>
                <a:ea typeface="Times New Roman" pitchFamily="18" charset="0"/>
                <a:cs typeface="Times New Roman" pitchFamily="18" charset="0"/>
              </a:rPr>
              <a:t>Մ</a:t>
            </a:r>
            <a:r>
              <a:rPr lang="hy-AM" sz="1600" dirty="0" smtClean="0">
                <a:solidFill>
                  <a:srgbClr val="000000"/>
                </a:solidFill>
                <a:latin typeface="Arial Unicode" pitchFamily="34" charset="0"/>
                <a:ea typeface="Times New Roman" pitchFamily="18" charset="0"/>
                <a:cs typeface="Times New Roman" pitchFamily="18" charset="0"/>
              </a:rPr>
              <a:t>ակնշումը </a:t>
            </a:r>
            <a:r>
              <a:rPr lang="hy-AM" sz="1600" dirty="0">
                <a:solidFill>
                  <a:srgbClr val="000000"/>
                </a:solidFill>
                <a:latin typeface="Arial Unicode" pitchFamily="34" charset="0"/>
                <a:ea typeface="Times New Roman" pitchFamily="18" charset="0"/>
                <a:cs typeface="Times New Roman" pitchFamily="18" charset="0"/>
              </a:rPr>
              <a:t>հայերենով պետք է ներառի</a:t>
            </a:r>
            <a:r>
              <a:rPr lang="hy-AM" sz="1600" dirty="0" smtClean="0">
                <a:solidFill>
                  <a:srgbClr val="000000"/>
                </a:solidFill>
                <a:latin typeface="Arial Unicode" pitchFamily="34" charset="0"/>
                <a:ea typeface="Times New Roman" pitchFamily="18" charset="0"/>
                <a:cs typeface="Times New Roman" pitchFamily="18" charset="0"/>
              </a:rPr>
              <a:t>`</a:t>
            </a:r>
            <a:endParaRPr lang="en-US" sz="1600" dirty="0" smtClean="0">
              <a:solidFill>
                <a:srgbClr val="000000"/>
              </a:solidFill>
              <a:latin typeface="Arial Unicode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hy-AM" sz="1600" dirty="0" smtClean="0">
                <a:solidFill>
                  <a:srgbClr val="000000"/>
                </a:solidFill>
                <a:latin typeface="Arial Unicode" pitchFamily="34" charset="0"/>
                <a:ea typeface="Times New Roman" pitchFamily="18" charset="0"/>
                <a:cs typeface="Times New Roman" pitchFamily="18" charset="0"/>
              </a:rPr>
              <a:t>անվանումը</a:t>
            </a:r>
            <a:r>
              <a:rPr lang="hy-AM" sz="1600" dirty="0">
                <a:solidFill>
                  <a:srgbClr val="000000"/>
                </a:solidFill>
                <a:latin typeface="Arial Unicode" pitchFamily="34" charset="0"/>
                <a:ea typeface="Times New Roman" pitchFamily="18" charset="0"/>
                <a:cs typeface="Times New Roman" pitchFamily="18" charset="0"/>
              </a:rPr>
              <a:t>, զտաքաշը կամ ծավալը.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hy-AM" sz="1600" dirty="0" smtClean="0">
                <a:solidFill>
                  <a:srgbClr val="000000"/>
                </a:solidFill>
                <a:latin typeface="Arial Unicode" pitchFamily="34" charset="0"/>
                <a:ea typeface="Times New Roman" pitchFamily="18" charset="0"/>
                <a:cs typeface="Times New Roman" pitchFamily="18" charset="0"/>
              </a:rPr>
              <a:t>սննդամթերքի </a:t>
            </a:r>
            <a:r>
              <a:rPr lang="hy-AM" sz="1600" dirty="0">
                <a:solidFill>
                  <a:srgbClr val="000000"/>
                </a:solidFill>
                <a:latin typeface="Arial Unicode" pitchFamily="34" charset="0"/>
                <a:ea typeface="Times New Roman" pitchFamily="18" charset="0"/>
                <a:cs typeface="Times New Roman" pitchFamily="18" charset="0"/>
              </a:rPr>
              <a:t>հիմնական բաղադրիչների ցանկը.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hy-AM" sz="1600" dirty="0" smtClean="0">
                <a:solidFill>
                  <a:srgbClr val="000000"/>
                </a:solidFill>
                <a:latin typeface="Arial Unicode" pitchFamily="34" charset="0"/>
                <a:ea typeface="Times New Roman" pitchFamily="18" charset="0"/>
                <a:cs typeface="Times New Roman" pitchFamily="18" charset="0"/>
              </a:rPr>
              <a:t>սննդամթերքի </a:t>
            </a:r>
            <a:r>
              <a:rPr lang="hy-AM" sz="1600" dirty="0">
                <a:solidFill>
                  <a:srgbClr val="000000"/>
                </a:solidFill>
                <a:latin typeface="Arial Unicode" pitchFamily="34" charset="0"/>
                <a:ea typeface="Times New Roman" pitchFamily="18" charset="0"/>
                <a:cs typeface="Times New Roman" pitchFamily="18" charset="0"/>
              </a:rPr>
              <a:t>մեջ օգտագործված սննդային ու կենսաբանական ակտիվ   հավելումների ցանկը (եթե այդպիսիք կան).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hy-AM" sz="1600" b="1" dirty="0">
                <a:solidFill>
                  <a:srgbClr val="000000"/>
                </a:solidFill>
                <a:latin typeface="Arial Unicode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hy-AM" sz="1600" dirty="0" smtClean="0">
                <a:solidFill>
                  <a:srgbClr val="000000"/>
                </a:solidFill>
                <a:latin typeface="Arial Unicode" pitchFamily="34" charset="0"/>
                <a:ea typeface="Times New Roman" pitchFamily="18" charset="0"/>
                <a:cs typeface="Times New Roman" pitchFamily="18" charset="0"/>
              </a:rPr>
              <a:t>արտադրության </a:t>
            </a:r>
            <a:r>
              <a:rPr lang="hy-AM" sz="1600" dirty="0">
                <a:solidFill>
                  <a:srgbClr val="000000"/>
                </a:solidFill>
                <a:latin typeface="Arial Unicode" pitchFamily="34" charset="0"/>
                <a:ea typeface="Times New Roman" pitchFamily="18" charset="0"/>
                <a:cs typeface="Times New Roman" pitchFamily="18" charset="0"/>
              </a:rPr>
              <a:t>տարեթիվը, ամիսը, օրը, պահման պայմանները, առանձնակի ցուցումներ պահման մասին (եթե այդպիսիք կան) և պիտանիության ժամկետը:</a:t>
            </a:r>
            <a:endParaRPr lang="hy-AM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mananex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32656"/>
            <a:ext cx="3810000" cy="30472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23528" y="4509120"/>
            <a:ext cx="7200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y-AM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" pitchFamily="34" charset="0"/>
                <a:ea typeface="Times New Roman" pitchFamily="18" charset="0"/>
                <a:cs typeface="Times New Roman" pitchFamily="18" charset="0"/>
              </a:rPr>
              <a:t>Մասնավորապես պիտանիության ժամկետը կարող է չմակնշվել հետևյալ արտադրատեսակների համար`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y-AM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" pitchFamily="34" charset="0"/>
                <a:ea typeface="Times New Roman" pitchFamily="18" charset="0"/>
                <a:cs typeface="Times New Roman" pitchFamily="18" charset="0"/>
              </a:rPr>
              <a:t>- մշակման չենթարկված թարմ պտուղ և բանջարեղեն, ներառյալ` կարտոֆիլ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y-AM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" pitchFamily="34" charset="0"/>
                <a:ea typeface="Times New Roman" pitchFamily="18" charset="0"/>
                <a:cs typeface="Times New Roman" pitchFamily="18" charset="0"/>
              </a:rPr>
              <a:t>- 10 և ավելի ծավ.% սպիրտ պարունակող ոգելից խմիչքներ,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y-AM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" pitchFamily="34" charset="0"/>
                <a:ea typeface="Times New Roman" pitchFamily="18" charset="0"/>
                <a:cs typeface="Times New Roman" pitchFamily="18" charset="0"/>
              </a:rPr>
              <a:t>- պինդ շաքարներ,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y-AM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" pitchFamily="34" charset="0"/>
                <a:ea typeface="Times New Roman" pitchFamily="18" charset="0"/>
                <a:cs typeface="Times New Roman" pitchFamily="18" charset="0"/>
              </a:rPr>
              <a:t>- քացախ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y-AM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" pitchFamily="34" charset="0"/>
                <a:ea typeface="Times New Roman" pitchFamily="18" charset="0"/>
                <a:cs typeface="Times New Roman" pitchFamily="18" charset="0"/>
              </a:rPr>
              <a:t>- կերակրի աղ</a:t>
            </a:r>
            <a:endParaRPr kumimoji="0" lang="hy-AM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07504" y="413663"/>
            <a:ext cx="85186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" pitchFamily="34" charset="0"/>
                <a:ea typeface="Times New Roman" pitchFamily="18" charset="0"/>
                <a:cs typeface="Times New Roman" pitchFamily="18" charset="0"/>
              </a:rPr>
              <a:t>Արգելվում է վնասված փաթեթավորումով և մակնշումով սննդամթերքի, սննդամթերքի հետ շփվող նյութերի և սննդային ու կենսաբանական ակտիվ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 Unicode" pitchFamily="34" charset="0"/>
              </a:rPr>
              <a:t>հավելումների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 Unicode" pitchFamily="34" charset="0"/>
              </a:rPr>
              <a:t>իրացումը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" pitchFamily="34" charset="0"/>
                <a:ea typeface="Times New Roman" pitchFamily="18" charset="0"/>
                <a:cs typeface="Times New Roman" pitchFamily="18" charset="0"/>
              </a:rPr>
              <a:t>           Արգելվում է Հայաստանի Հանրապետություն ներմուծել և(կամ) Հայաստանի Հանրապետությունում իրացնել կամ հանրային սննդի ծառայության ոլորտում օգտագործել սննդամթերք, սննդամթերքի հետ շփվող նյութեր և սննդային ու կենսաբանական ակտիվ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 Unicode" pitchFamily="34" charset="0"/>
              </a:rPr>
              <a:t>հավելումներ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 Unicode" pitchFamily="34" charset="0"/>
              </a:rPr>
              <a:t>անկախ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 Unicode" pitchFamily="34" charset="0"/>
              </a:rPr>
              <a:t>այն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 Unicode" pitchFamily="34" charset="0"/>
              </a:rPr>
              <a:t>հանգամանքից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 Unicode" pitchFamily="34" charset="0"/>
              </a:rPr>
              <a:t>թե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 Unicode" pitchFamily="34" charset="0"/>
              </a:rPr>
              <a:t>պիտանիության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 Unicode" pitchFamily="34" charset="0"/>
              </a:rPr>
              <a:t>ժամկետի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 Unicode" pitchFamily="34" charset="0"/>
              </a:rPr>
              <a:t>նշումը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 Unicode" pitchFamily="34" charset="0"/>
              </a:rPr>
              <a:t>որ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 Unicode" pitchFamily="34" charset="0"/>
              </a:rPr>
              <a:t>լեզվով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 Unicode" pitchFamily="34" charset="0"/>
              </a:rPr>
              <a:t>է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 Unicode" pitchFamily="34" charset="0"/>
              </a:rPr>
              <a:t>կատարված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 Unicode" pitchFamily="34" charset="0"/>
              </a:rPr>
              <a:t>որոնց</a:t>
            </a: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" pitchFamily="34" charset="0"/>
                <a:ea typeface="Times New Roman" pitchFamily="18" charset="0"/>
                <a:cs typeface="Times New Roman" pitchFamily="18" charset="0"/>
              </a:rPr>
              <a:t>`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" pitchFamily="34" charset="0"/>
                <a:ea typeface="Times New Roman" pitchFamily="18" charset="0"/>
                <a:cs typeface="Times New Roman" pitchFamily="18" charset="0"/>
              </a:rPr>
              <a:t> պիտանիության ժամկետն անցած է.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" pitchFamily="34" charset="0"/>
                <a:ea typeface="Times New Roman" pitchFamily="18" charset="0"/>
                <a:cs typeface="Times New Roman" pitchFamily="18" charset="0"/>
              </a:rPr>
              <a:t> ընդհանուր պիտանիության ժամկետի լրանալուն մնացել է 30 օրից պակաս, իսկ 120 օրից պակաս պիտանիության ժամկետ ունեցող արտադրանքի դեպքում` 1/4-ից պակաս ժամկետ.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" pitchFamily="34" charset="0"/>
                <a:ea typeface="Times New Roman" pitchFamily="18" charset="0"/>
                <a:cs typeface="Times New Roman" pitchFamily="18" charset="0"/>
              </a:rPr>
              <a:t> փաթեթավորման կամ տարայի վրա պիտանիության ժամկետը բացակայում է կամ ընթեռնելի չէ.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y-AM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" pitchFamily="34" charset="0"/>
                <a:ea typeface="Times New Roman" pitchFamily="18" charset="0"/>
                <a:cs typeface="Times New Roman" pitchFamily="18" charset="0"/>
              </a:rPr>
              <a:t> ժամկետը կրկնակի մակնշված է, կամ արտադրողի կողմից նշված բնօրինակ պիտանիության ժամկետը ջնջված է, և նշված է պիտանիության նոր ժամկետ:</a:t>
            </a:r>
            <a:endParaRPr kumimoji="0" lang="hy-AM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53732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Արգելվում</a:t>
            </a:r>
            <a:r>
              <a:rPr lang="en-US" dirty="0" smtClean="0"/>
              <a:t> է </a:t>
            </a:r>
            <a:r>
              <a:rPr lang="hy-AM" dirty="0" smtClean="0"/>
              <a:t>հայերեն </a:t>
            </a:r>
            <a:r>
              <a:rPr lang="hy-AM" dirty="0"/>
              <a:t>մակնշումը փակցնել արտադրողի կողմից նշված բնօրինակ պիտանիության ժամկետի վրա</a:t>
            </a:r>
            <a:endParaRPr lang="ru-RU" dirty="0"/>
          </a:p>
        </p:txBody>
      </p:sp>
      <p:pic>
        <p:nvPicPr>
          <p:cNvPr id="4" name="Рисунок 3" descr="171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140969"/>
            <a:ext cx="3384376" cy="22506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51520" y="260648"/>
            <a:ext cx="6156176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y-AM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Sylfaen" pitchFamily="18" charset="0"/>
              </a:rPr>
              <a:t>Սննդի</a:t>
            </a:r>
            <a:r>
              <a:rPr kumimoji="0" lang="hy-AM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ea typeface="Calibri" pitchFamily="34" charset="0"/>
                <a:cs typeface="Tahoma" pitchFamily="34" charset="0"/>
              </a:rPr>
              <a:t> </a:t>
            </a:r>
            <a:r>
              <a:rPr kumimoji="0" lang="hy-AM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Sylfaen" pitchFamily="18" charset="0"/>
              </a:rPr>
              <a:t>անվտանգության</a:t>
            </a:r>
            <a:r>
              <a:rPr kumimoji="0" lang="hy-AM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ea typeface="Calibri" pitchFamily="34" charset="0"/>
                <a:cs typeface="Tahoma" pitchFamily="34" charset="0"/>
              </a:rPr>
              <a:t> </a:t>
            </a:r>
            <a:r>
              <a:rPr kumimoji="0" lang="hy-AM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Sylfaen" pitchFamily="18" charset="0"/>
              </a:rPr>
              <a:t>մասին</a:t>
            </a:r>
            <a:r>
              <a:rPr kumimoji="0" lang="hy-AM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inherit"/>
              </a:rPr>
              <a:t>»</a:t>
            </a:r>
            <a:r>
              <a:rPr kumimoji="0" lang="hy-AM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ea typeface="Calibri" pitchFamily="34" charset="0"/>
                <a:cs typeface="Tahoma" pitchFamily="34" charset="0"/>
              </a:rPr>
              <a:t> </a:t>
            </a:r>
            <a:r>
              <a:rPr kumimoji="0" lang="hy-AM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Sylfaen" pitchFamily="18" charset="0"/>
              </a:rPr>
              <a:t>ՀՀ</a:t>
            </a:r>
            <a:r>
              <a:rPr kumimoji="0" lang="hy-AM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ea typeface="Calibri" pitchFamily="34" charset="0"/>
                <a:cs typeface="Tahoma" pitchFamily="34" charset="0"/>
              </a:rPr>
              <a:t> </a:t>
            </a:r>
            <a:r>
              <a:rPr kumimoji="0" lang="hy-AM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Sylfaen" pitchFamily="18" charset="0"/>
              </a:rPr>
              <a:t>օրենքի</a:t>
            </a:r>
            <a:r>
              <a:rPr kumimoji="0" lang="hy-AM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ea typeface="Calibri" pitchFamily="34" charset="0"/>
                <a:cs typeface="Tahoma" pitchFamily="34" charset="0"/>
              </a:rPr>
              <a:t> </a:t>
            </a:r>
            <a:r>
              <a:rPr kumimoji="0" lang="hy-AM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Sylfaen" pitchFamily="18" charset="0"/>
              </a:rPr>
              <a:t>համաձայն գենետիկորեն ձևավորված մթերքները դասակարգում ենք հետևյալ 3 տեսակի՝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hy-AM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" pitchFamily="34" charset="0"/>
                <a:ea typeface="Times New Roman" pitchFamily="18" charset="0"/>
                <a:cs typeface="Times New Roman" pitchFamily="18" charset="0"/>
              </a:rPr>
              <a:t>որակական այլ հատկանիշների ստացման նպատակով կենդանի օրգանիզմներում (կենդանիներ, բույսեր, միկրոօրգանիզմներ) օտար գենի ավելացմամբ կամ գեների համակցմամբ գենետիկական կառուցվածքի վերափոխման արդյունքում ստացված մթերքը,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hy-AM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" pitchFamily="34" charset="0"/>
                <a:ea typeface="Times New Roman" pitchFamily="18" charset="0"/>
                <a:cs typeface="Times New Roman" pitchFamily="18" charset="0"/>
              </a:rPr>
              <a:t>կենդանի վերափոխված օրգանիզմների կենսագործունեության արդյունքում ստացված մթերքը,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hy-AM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" pitchFamily="34" charset="0"/>
                <a:ea typeface="Times New Roman" pitchFamily="18" charset="0"/>
                <a:cs typeface="Times New Roman" pitchFamily="18" charset="0"/>
              </a:rPr>
              <a:t>սննդամթերքի բաղադրության մեջ գենետիկական կառուցվածքի վերափոխման արդյունքում ստացված մթերքի և (կամ) կենդանի վերափոխված օրգանիզմների կենսագործունեության արդյունքում ստացված մթերքի և (կամ) դրանց առանձին մասերի օգտագործումից ստացված մթերքը.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610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4221088"/>
            <a:ext cx="3048000" cy="2476500"/>
          </a:xfrm>
          <a:prstGeom prst="rect">
            <a:avLst/>
          </a:prstGeom>
        </p:spPr>
      </p:pic>
      <p:pic>
        <p:nvPicPr>
          <p:cNvPr id="4" name="Рисунок 3" descr="6a00d834515c6d69e201901bdf8d4a970b-320w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60648"/>
            <a:ext cx="1944216" cy="223224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556</TotalTime>
  <Words>808</Words>
  <Application>Microsoft Office PowerPoint</Application>
  <PresentationFormat>Экран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Սննդամթերքի անվտանգության ապահովման իրավական հիմքերը</vt:lpstr>
      <vt:lpstr>Սննդամթերքի անվտանգության ապահովման պետական քաղաքականության հիմնական ասկբունքներն ու խնդիրները  </vt:lpstr>
      <vt:lpstr>            Սննդամթերք է համարվում</vt:lpstr>
      <vt:lpstr>   Սննդամթերք  չեն համարվում</vt:lpstr>
      <vt:lpstr>   Կեղծված սննդամթերք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        Շնորհակալություն      ուշադրության      համար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Սննդամթերքի անվտանգության ապահովման իրավական հիմքերը</dc:title>
  <dc:creator>user pc</dc:creator>
  <cp:lastModifiedBy>user pc</cp:lastModifiedBy>
  <cp:revision>28</cp:revision>
  <dcterms:created xsi:type="dcterms:W3CDTF">2013-12-19T12:56:01Z</dcterms:created>
  <dcterms:modified xsi:type="dcterms:W3CDTF">2013-12-24T12:14:42Z</dcterms:modified>
</cp:coreProperties>
</file>