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6" r:id="rId14"/>
  </p:sldIdLst>
  <p:sldSz cx="9144000" cy="6858000" type="screen4x3"/>
  <p:notesSz cx="6877050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ECA0A755-5230-4D89-A62D-1AFB8DAD22FE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1B2A31AE-E9C9-45E4-8E23-513AFC815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A31AE-E9C9-45E4-8E23-513AFC8158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8E71-FEC7-4A63-972B-AAA3E2D8F12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E515-5D22-43EB-AAAB-97C1CF74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artamara86.files.wordpress.com/2013/02/090513_gmo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2879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/>
              <a:t>Գենային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ինժիներիա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748464" cy="5085184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tx1"/>
                </a:solidFill>
              </a:rPr>
              <a:t>  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Գենայի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ինժիներիան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մեթոդների</a:t>
            </a:r>
            <a:r>
              <a:rPr lang="en-US" sz="2800" b="1" i="1" dirty="0" smtClean="0">
                <a:solidFill>
                  <a:schemeClr val="tx1"/>
                </a:solidFill>
              </a:rPr>
              <a:t>,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հնարքների</a:t>
            </a:r>
            <a:r>
              <a:rPr lang="en-US" sz="2800" b="1" i="1" dirty="0" smtClean="0">
                <a:solidFill>
                  <a:schemeClr val="tx1"/>
                </a:solidFill>
              </a:rPr>
              <a:t>,         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եղանակների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ամբողջություն</a:t>
            </a:r>
            <a:r>
              <a:rPr lang="en-US" sz="2800" b="1" i="1" dirty="0" smtClean="0">
                <a:solidFill>
                  <a:schemeClr val="tx1"/>
                </a:solidFill>
              </a:rPr>
              <a:t> է՝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ուղղղված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ռեկոմբինա</a:t>
            </a:r>
            <a:r>
              <a:rPr lang="en-US" sz="2800" b="1" i="1" dirty="0" err="1" smtClean="0">
                <a:solidFill>
                  <a:schemeClr val="tx1"/>
                </a:solidFill>
              </a:rPr>
              <a:t>ցված</a:t>
            </a:r>
            <a:r>
              <a:rPr lang="en-US" sz="2800" b="1" i="1" dirty="0" smtClean="0">
                <a:solidFill>
                  <a:schemeClr val="tx1"/>
                </a:solidFill>
              </a:rPr>
              <a:t> ԴՆԹ-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ների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ստացմանը,մեկ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օրգանիզմից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գենի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անջատման,մանիպուլյացիայի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ենթարկման</a:t>
            </a:r>
            <a:r>
              <a:rPr lang="en-US" sz="2800" b="1" i="1" dirty="0" smtClean="0">
                <a:solidFill>
                  <a:schemeClr val="tx1"/>
                </a:solidFill>
              </a:rPr>
              <a:t> և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դրանք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այլ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օրգանիզմ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ներմուծման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միջոցով</a:t>
            </a:r>
            <a:r>
              <a:rPr lang="en-US" sz="2800" b="1" i="1" dirty="0" smtClean="0">
                <a:solidFill>
                  <a:schemeClr val="tx1"/>
                </a:solidFill>
              </a:rPr>
              <a:t>:</a:t>
            </a:r>
          </a:p>
          <a:p>
            <a:endParaRPr lang="en-US" sz="2800" b="1" i="1" dirty="0" smtClean="0">
              <a:solidFill>
                <a:schemeClr val="tx1"/>
              </a:solidFill>
            </a:endParaRPr>
          </a:p>
          <a:p>
            <a:endParaRPr lang="en-US" sz="2800" b="1" i="1" dirty="0" smtClean="0">
              <a:solidFill>
                <a:schemeClr val="tx1"/>
              </a:solidFill>
            </a:endParaRPr>
          </a:p>
          <a:p>
            <a:endParaRPr lang="en-US" sz="2800" b="1" i="1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1359455962_g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437112"/>
            <a:ext cx="3048000" cy="1791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05080021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</a:t>
            </a:r>
            <a:r>
              <a:rPr lang="en-US" sz="2000" b="1" dirty="0" smtClean="0"/>
              <a:t> 3. </a:t>
            </a:r>
            <a:r>
              <a:rPr lang="en-US" sz="2000" dirty="0" smtClean="0"/>
              <a:t>1977թ.-ին՝ </a:t>
            </a:r>
            <a:r>
              <a:rPr lang="en-US" sz="2000" dirty="0" err="1" smtClean="0"/>
              <a:t>հաշվի</a:t>
            </a:r>
            <a:r>
              <a:rPr lang="en-US" sz="2000" dirty="0" smtClean="0"/>
              <a:t> </a:t>
            </a:r>
            <a:r>
              <a:rPr lang="en-US" sz="2000" dirty="0" err="1" smtClean="0"/>
              <a:t>առնելով</a:t>
            </a:r>
            <a:r>
              <a:rPr lang="en-US" sz="2000" dirty="0" smtClean="0"/>
              <a:t> </a:t>
            </a:r>
            <a:r>
              <a:rPr lang="en-US" sz="2000" dirty="0" err="1" smtClean="0"/>
              <a:t>Եվրոպայի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խորհրդի</a:t>
            </a:r>
            <a:r>
              <a:rPr lang="en-US" sz="2000" dirty="0" smtClean="0"/>
              <a:t> </a:t>
            </a:r>
            <a:r>
              <a:rPr lang="en-US" sz="2000" dirty="0" err="1" smtClean="0"/>
              <a:t>մշակած</a:t>
            </a:r>
            <a:r>
              <a:rPr lang="en-US" sz="2000" dirty="0" smtClean="0"/>
              <a:t> </a:t>
            </a:r>
            <a:r>
              <a:rPr lang="en-US" sz="2000" dirty="0" err="1" smtClean="0"/>
              <a:t>կոնցեպցիան</a:t>
            </a:r>
            <a:r>
              <a:rPr lang="en-US" sz="2000" dirty="0" smtClean="0"/>
              <a:t> և </a:t>
            </a:r>
            <a:r>
              <a:rPr lang="en-US" sz="2000" dirty="0" err="1" smtClean="0"/>
              <a:t>փորձը</a:t>
            </a:r>
            <a:r>
              <a:rPr lang="en-US" sz="2000" dirty="0" smtClean="0"/>
              <a:t> ՅՒՆԵՍԿՕ-ն </a:t>
            </a:r>
            <a:r>
              <a:rPr lang="en-US" sz="2000" dirty="0" err="1" smtClean="0"/>
              <a:t>ընդունել</a:t>
            </a:r>
            <a:r>
              <a:rPr lang="en-US" sz="2000" dirty="0" smtClean="0"/>
              <a:t> է </a:t>
            </a:r>
            <a:r>
              <a:rPr lang="en-US" sz="2000" dirty="0" err="1" smtClean="0"/>
              <a:t>մանընդհանուր</a:t>
            </a:r>
            <a:r>
              <a:rPr lang="en-US" sz="2000" dirty="0" smtClean="0"/>
              <a:t> </a:t>
            </a:r>
            <a:r>
              <a:rPr lang="en-US" sz="2000" dirty="0" err="1" smtClean="0"/>
              <a:t>դեկլարացիա</a:t>
            </a:r>
            <a:r>
              <a:rPr lang="en-US" sz="2000" dirty="0" smtClean="0"/>
              <a:t> </a:t>
            </a:r>
            <a:r>
              <a:rPr lang="en-US" sz="2000" b="1" dirty="0" smtClean="0"/>
              <a:t>&lt;&lt; </a:t>
            </a:r>
            <a:r>
              <a:rPr lang="en-US" sz="2000" b="1" dirty="0" err="1" smtClean="0"/>
              <a:t>Մարդու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գենոմայի</a:t>
            </a:r>
            <a:r>
              <a:rPr lang="en-US" sz="2000" b="1" dirty="0" smtClean="0"/>
              <a:t> և </a:t>
            </a:r>
            <a:r>
              <a:rPr lang="en-US" sz="2000" b="1" dirty="0" err="1" smtClean="0"/>
              <a:t>իրավունքների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մասին</a:t>
            </a:r>
            <a:r>
              <a:rPr lang="en-US" sz="2000" b="1" dirty="0" smtClean="0"/>
              <a:t>&gt;&gt;,</a:t>
            </a:r>
            <a:r>
              <a:rPr lang="en-US" sz="2000" dirty="0" err="1" smtClean="0"/>
              <a:t>որն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առաջին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համընդհանուր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ակտն</a:t>
            </a:r>
            <a:r>
              <a:rPr lang="en-US" sz="2000" dirty="0" smtClean="0"/>
              <a:t> </a:t>
            </a:r>
            <a:r>
              <a:rPr lang="en-US" sz="2000" dirty="0" err="1" smtClean="0"/>
              <a:t>էր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ոլորտում,որ</a:t>
            </a:r>
            <a:r>
              <a:rPr lang="en-US" sz="2000" dirty="0" smtClean="0"/>
              <a:t> </a:t>
            </a:r>
            <a:r>
              <a:rPr lang="en-US" sz="2000" dirty="0" err="1" smtClean="0"/>
              <a:t>երաշխավորում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էր</a:t>
            </a:r>
            <a:r>
              <a:rPr lang="en-US" sz="2000" dirty="0" smtClean="0"/>
              <a:t> </a:t>
            </a:r>
            <a:r>
              <a:rPr lang="en-US" sz="2000" dirty="0" err="1" smtClean="0"/>
              <a:t>մարդու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իրավունքները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ինժիներիայում:Դեկլարացիան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պահանջում</a:t>
            </a:r>
            <a:r>
              <a:rPr lang="en-US" sz="2000" dirty="0" smtClean="0"/>
              <a:t> է  </a:t>
            </a:r>
            <a:r>
              <a:rPr lang="en-US" sz="2000" dirty="0" err="1" smtClean="0"/>
              <a:t>ստանալ</a:t>
            </a:r>
            <a:r>
              <a:rPr lang="en-US" sz="2000" dirty="0" smtClean="0"/>
              <a:t> </a:t>
            </a:r>
            <a:r>
              <a:rPr lang="en-US" sz="2000" dirty="0" err="1" smtClean="0"/>
              <a:t>շահագրգիռ</a:t>
            </a:r>
            <a:r>
              <a:rPr lang="en-US" sz="2000" dirty="0" smtClean="0"/>
              <a:t> </a:t>
            </a:r>
            <a:r>
              <a:rPr lang="en-US" sz="2000" dirty="0" err="1" smtClean="0"/>
              <a:t>անձի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համաձայնությունը</a:t>
            </a:r>
            <a:r>
              <a:rPr lang="en-US" sz="2000" dirty="0" smtClean="0"/>
              <a:t> և </a:t>
            </a:r>
            <a:r>
              <a:rPr lang="en-US" sz="2000" dirty="0" err="1" smtClean="0"/>
              <a:t>գենետիկ</a:t>
            </a:r>
            <a:r>
              <a:rPr lang="en-US" sz="2000" dirty="0" smtClean="0"/>
              <a:t> </a:t>
            </a:r>
            <a:r>
              <a:rPr lang="en-US" sz="2000" dirty="0" err="1" smtClean="0"/>
              <a:t>ինֆորմացիայի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հրապարակայնության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ապահավումը,տալ</a:t>
            </a:r>
            <a:r>
              <a:rPr lang="en-US" sz="2000" dirty="0" smtClean="0"/>
              <a:t> </a:t>
            </a:r>
            <a:r>
              <a:rPr lang="en-US" sz="2000" dirty="0" err="1" smtClean="0"/>
              <a:t>հնարավորություն</a:t>
            </a:r>
            <a:r>
              <a:rPr lang="en-US" sz="2000" dirty="0" smtClean="0"/>
              <a:t> </a:t>
            </a:r>
            <a:r>
              <a:rPr lang="en-US" sz="2000" dirty="0" err="1" smtClean="0"/>
              <a:t>ինքնուրույն</a:t>
            </a:r>
            <a:r>
              <a:rPr lang="en-US" sz="2000" dirty="0" smtClean="0"/>
              <a:t> </a:t>
            </a:r>
            <a:r>
              <a:rPr lang="en-US" sz="2000" dirty="0" err="1" smtClean="0"/>
              <a:t>որոշել</a:t>
            </a:r>
            <a:r>
              <a:rPr lang="en-US" sz="2000" dirty="0" smtClean="0"/>
              <a:t> </a:t>
            </a:r>
            <a:r>
              <a:rPr lang="en-US" sz="2000" dirty="0" err="1" smtClean="0"/>
              <a:t>տեղեկացված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լինել</a:t>
            </a:r>
            <a:r>
              <a:rPr lang="en-US" sz="2000" dirty="0" smtClean="0"/>
              <a:t> </a:t>
            </a:r>
            <a:r>
              <a:rPr lang="en-US" sz="2000" dirty="0" err="1" smtClean="0"/>
              <a:t>չլինելու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մասին,ինչպես</a:t>
            </a:r>
            <a:r>
              <a:rPr lang="en-US" sz="2000" dirty="0" smtClean="0"/>
              <a:t> </a:t>
            </a:r>
            <a:r>
              <a:rPr lang="en-US" sz="2000" dirty="0" err="1" smtClean="0"/>
              <a:t>նաև</a:t>
            </a:r>
            <a:r>
              <a:rPr lang="en-US" sz="2000" dirty="0" smtClean="0"/>
              <a:t> </a:t>
            </a:r>
            <a:r>
              <a:rPr lang="en-US" sz="2000" dirty="0" err="1" smtClean="0"/>
              <a:t>ներքին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օրենսդրությանը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համապատասխան</a:t>
            </a:r>
            <a:r>
              <a:rPr lang="en-US" sz="2000" dirty="0" smtClean="0"/>
              <a:t> </a:t>
            </a:r>
            <a:r>
              <a:rPr lang="en-US" sz="2000" dirty="0" err="1" smtClean="0"/>
              <a:t>վնասի</a:t>
            </a:r>
            <a:r>
              <a:rPr lang="en-US" sz="2000" dirty="0" smtClean="0"/>
              <a:t> </a:t>
            </a:r>
            <a:r>
              <a:rPr lang="en-US" sz="2000" dirty="0" err="1" smtClean="0"/>
              <a:t>արդարացի</a:t>
            </a:r>
            <a:r>
              <a:rPr lang="en-US" sz="2000" dirty="0" smtClean="0"/>
              <a:t> </a:t>
            </a:r>
            <a:r>
              <a:rPr lang="en-US" sz="2000" dirty="0" err="1" smtClean="0"/>
              <a:t>հատուցման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իրավունք</a:t>
            </a:r>
            <a:r>
              <a:rPr lang="en-US" sz="2000" dirty="0" smtClean="0"/>
              <a:t> է </a:t>
            </a:r>
            <a:r>
              <a:rPr lang="en-US" sz="2000" dirty="0" err="1" smtClean="0"/>
              <a:t>նախատեսում</a:t>
            </a:r>
            <a:r>
              <a:rPr lang="en-US" sz="2000" dirty="0" smtClean="0"/>
              <a:t> ,</a:t>
            </a:r>
            <a:r>
              <a:rPr lang="en-US" sz="2000" dirty="0" err="1" smtClean="0"/>
              <a:t>երբ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անբարենպաստ</a:t>
            </a:r>
            <a:r>
              <a:rPr lang="en-US" sz="2000" dirty="0" smtClean="0"/>
              <a:t> </a:t>
            </a:r>
            <a:r>
              <a:rPr lang="en-US" sz="2000" dirty="0" err="1" smtClean="0"/>
              <a:t>ազդեցություն</a:t>
            </a:r>
            <a:r>
              <a:rPr lang="en-US" sz="2000" dirty="0" smtClean="0"/>
              <a:t> է </a:t>
            </a:r>
            <a:r>
              <a:rPr lang="en-US" sz="2000" dirty="0" err="1" smtClean="0"/>
              <a:t>ունեցել</a:t>
            </a:r>
            <a:r>
              <a:rPr lang="en-US" sz="2000" dirty="0" smtClean="0"/>
              <a:t> </a:t>
            </a:r>
            <a:r>
              <a:rPr lang="en-US" sz="2000" dirty="0" err="1" smtClean="0"/>
              <a:t>իր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գենի</a:t>
            </a:r>
            <a:r>
              <a:rPr lang="en-US" sz="2000" dirty="0" smtClean="0"/>
              <a:t> </a:t>
            </a:r>
            <a:r>
              <a:rPr lang="en-US" sz="2000" dirty="0" err="1" smtClean="0"/>
              <a:t>վրա:Դեկլարացիայում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մանրամասնված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նաև</a:t>
            </a:r>
            <a:r>
              <a:rPr lang="en-US" sz="2000" dirty="0" smtClean="0"/>
              <a:t> </a:t>
            </a:r>
            <a:r>
              <a:rPr lang="en-US" sz="2000" dirty="0" err="1" smtClean="0"/>
              <a:t>պետությունների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պարտականու-թյունը:Պետություններին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առաջարկվում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ստեղծել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կարգապահական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հանձնաժողովներ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էթիկական,սոցիալական,իրավական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կարգավորման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համար:Ինչպես</a:t>
            </a:r>
            <a:r>
              <a:rPr lang="en-US" sz="2000" dirty="0" smtClean="0"/>
              <a:t> </a:t>
            </a:r>
            <a:r>
              <a:rPr lang="en-US" sz="2000" dirty="0" err="1" smtClean="0"/>
              <a:t>տեսնում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ենք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դեկլարացիան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ոլորտի</a:t>
            </a:r>
            <a:r>
              <a:rPr lang="en-US" sz="2000" dirty="0" smtClean="0"/>
              <a:t> </a:t>
            </a:r>
            <a:r>
              <a:rPr lang="en-US" sz="2000" dirty="0" err="1" smtClean="0"/>
              <a:t>կարևոր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կարգավորիչ</a:t>
            </a:r>
            <a:r>
              <a:rPr lang="en-US" sz="2000" dirty="0" smtClean="0"/>
              <a:t> </a:t>
            </a:r>
            <a:r>
              <a:rPr lang="en-US" sz="2000" dirty="0" err="1" smtClean="0"/>
              <a:t>ակտերից</a:t>
            </a:r>
            <a:r>
              <a:rPr lang="en-US" sz="2000" dirty="0" smtClean="0"/>
              <a:t> է և </a:t>
            </a:r>
            <a:r>
              <a:rPr lang="en-US" sz="2000" dirty="0" err="1" smtClean="0"/>
              <a:t>այն</a:t>
            </a:r>
            <a:r>
              <a:rPr lang="en-US" sz="2000" dirty="0" smtClean="0"/>
              <a:t> </a:t>
            </a:r>
            <a:r>
              <a:rPr lang="en-US" sz="2000" dirty="0" err="1" smtClean="0"/>
              <a:t>հղում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կատարում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ներքին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օրենսդրությանը,որն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ինչպես</a:t>
            </a:r>
            <a:r>
              <a:rPr lang="en-US" sz="2000" dirty="0" smtClean="0"/>
              <a:t> </a:t>
            </a:r>
            <a:r>
              <a:rPr lang="en-US" sz="2000" dirty="0" err="1" smtClean="0"/>
              <a:t>նշվեց</a:t>
            </a:r>
            <a:r>
              <a:rPr lang="en-US" sz="2000" dirty="0" smtClean="0"/>
              <a:t> </a:t>
            </a:r>
            <a:r>
              <a:rPr lang="en-US" sz="2000" dirty="0" err="1" smtClean="0"/>
              <a:t>մենք</a:t>
            </a:r>
            <a:r>
              <a:rPr lang="en-US" sz="2000" dirty="0" smtClean="0"/>
              <a:t> </a:t>
            </a:r>
            <a:r>
              <a:rPr lang="en-US" sz="2000" dirty="0" err="1" smtClean="0"/>
              <a:t>չունենք:Օրենսդրության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բացակայությունը</a:t>
            </a:r>
            <a:r>
              <a:rPr lang="en-US" sz="2000" dirty="0" smtClean="0"/>
              <a:t> </a:t>
            </a:r>
            <a:r>
              <a:rPr lang="en-US" sz="2000" dirty="0" err="1" smtClean="0"/>
              <a:t>պայմանավորված</a:t>
            </a:r>
            <a:r>
              <a:rPr lang="en-US" sz="2000" dirty="0" smtClean="0"/>
              <a:t> է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որպես</a:t>
            </a:r>
            <a:r>
              <a:rPr lang="en-US" sz="2000" dirty="0" smtClean="0"/>
              <a:t> </a:t>
            </a:r>
            <a:r>
              <a:rPr lang="en-US" sz="2000" dirty="0" err="1" smtClean="0"/>
              <a:t>գիտության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ճյուղի</a:t>
            </a:r>
            <a:r>
              <a:rPr lang="en-US" sz="2000" dirty="0" smtClean="0"/>
              <a:t> </a:t>
            </a:r>
            <a:r>
              <a:rPr lang="en-US" sz="2000" dirty="0" err="1" smtClean="0"/>
              <a:t>բացակայությամբ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856895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</a:t>
            </a:r>
            <a:r>
              <a:rPr lang="en-US" sz="2000" b="1" dirty="0" smtClean="0"/>
              <a:t>4.</a:t>
            </a:r>
            <a:r>
              <a:rPr lang="en-US" sz="2000" dirty="0" smtClean="0"/>
              <a:t>Ինչպես </a:t>
            </a:r>
            <a:r>
              <a:rPr lang="en-US" sz="2000" dirty="0" err="1" smtClean="0"/>
              <a:t>արդեն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նշվեց</a:t>
            </a:r>
            <a:r>
              <a:rPr lang="en-US" sz="2000" dirty="0" smtClean="0"/>
              <a:t> 1977թ-ի </a:t>
            </a:r>
            <a:r>
              <a:rPr lang="en-US" sz="2000" dirty="0" err="1" smtClean="0"/>
              <a:t>դեկլարացիան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խոսում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էր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կարգապահական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հանձնաժողովների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մասին:Այդպիսի</a:t>
            </a:r>
            <a:r>
              <a:rPr lang="en-US" sz="2000" dirty="0" smtClean="0"/>
              <a:t> </a:t>
            </a:r>
            <a:r>
              <a:rPr lang="en-US" sz="2000" b="1" dirty="0" err="1" smtClean="0"/>
              <a:t>միջգերատեսչական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հանձնաժողովներ</a:t>
            </a:r>
            <a:r>
              <a:rPr lang="en-US" sz="2000" b="1" dirty="0" smtClean="0"/>
              <a:t> </a:t>
            </a:r>
            <a:r>
              <a:rPr lang="en-US" sz="2000" dirty="0" err="1" smtClean="0"/>
              <a:t>կա</a:t>
            </a:r>
            <a:r>
              <a:rPr lang="en-US" sz="2000" dirty="0" smtClean="0"/>
              <a:t> ՌԴ-</a:t>
            </a:r>
            <a:r>
              <a:rPr lang="en-US" sz="2000" dirty="0" err="1" smtClean="0"/>
              <a:t>ում:Հանձնաժողովը</a:t>
            </a:r>
            <a:r>
              <a:rPr lang="en-US" sz="2000" dirty="0" smtClean="0"/>
              <a:t> </a:t>
            </a:r>
            <a:r>
              <a:rPr lang="en-US" sz="2000" dirty="0" err="1" smtClean="0"/>
              <a:t>ձևավորվում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գենետիկական</a:t>
            </a:r>
            <a:r>
              <a:rPr lang="en-US" sz="2000" dirty="0" smtClean="0"/>
              <a:t> -և </a:t>
            </a:r>
            <a:r>
              <a:rPr lang="en-US" sz="2000" dirty="0" err="1" smtClean="0"/>
              <a:t>այլ</a:t>
            </a:r>
            <a:r>
              <a:rPr lang="en-US" sz="2000" dirty="0" smtClean="0"/>
              <a:t> </a:t>
            </a:r>
            <a:r>
              <a:rPr lang="en-US" sz="2000" dirty="0" err="1" smtClean="0"/>
              <a:t>բնագավառների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մասնագետներից,որոնք</a:t>
            </a:r>
            <a:r>
              <a:rPr lang="en-US" sz="2000" dirty="0" smtClean="0"/>
              <a:t> </a:t>
            </a:r>
            <a:r>
              <a:rPr lang="en-US" sz="2000" dirty="0" err="1" smtClean="0"/>
              <a:t>ներկայացնում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հասարակու-թյանը:Հանձնաժողովի</a:t>
            </a:r>
            <a:r>
              <a:rPr lang="en-US" sz="2000" dirty="0" smtClean="0"/>
              <a:t> </a:t>
            </a:r>
            <a:r>
              <a:rPr lang="en-US" sz="2000" dirty="0" err="1" smtClean="0"/>
              <a:t>աշխատանքներին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մասնակցում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ներկայացուցիչներ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նախարարություններից</a:t>
            </a:r>
            <a:r>
              <a:rPr lang="en-US" sz="2000" dirty="0" smtClean="0"/>
              <a:t> և </a:t>
            </a:r>
            <a:r>
              <a:rPr lang="en-US" sz="2000" dirty="0" err="1" smtClean="0"/>
              <a:t>գործակալություններից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Հանձնաժողովի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հիմնական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ուղղվածություններն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հանդիսանում</a:t>
            </a:r>
            <a:r>
              <a:rPr lang="en-US" sz="2000" dirty="0" smtClean="0"/>
              <a:t>՝</a:t>
            </a:r>
          </a:p>
          <a:p>
            <a:r>
              <a:rPr lang="en-US" sz="2000" dirty="0" smtClean="0"/>
              <a:t>1)</a:t>
            </a:r>
            <a:r>
              <a:rPr lang="hy-AM" sz="2000" dirty="0" smtClean="0"/>
              <a:t>Գ</a:t>
            </a:r>
            <a:r>
              <a:rPr lang="en-US" sz="2000" dirty="0" err="1" smtClean="0"/>
              <a:t>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կանոնների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մշակումը</a:t>
            </a:r>
            <a:r>
              <a:rPr lang="en-US" sz="2000" dirty="0" smtClean="0"/>
              <a:t> և </a:t>
            </a:r>
            <a:r>
              <a:rPr lang="en-US" sz="2000" dirty="0" err="1" smtClean="0"/>
              <a:t>դրանց</a:t>
            </a:r>
            <a:r>
              <a:rPr lang="en-US" sz="2000" dirty="0" smtClean="0"/>
              <a:t> </a:t>
            </a:r>
            <a:r>
              <a:rPr lang="en-US" sz="2000" dirty="0" err="1" smtClean="0"/>
              <a:t>ընթացիկ</a:t>
            </a:r>
            <a:r>
              <a:rPr lang="en-US" sz="2000" dirty="0" smtClean="0"/>
              <a:t> </a:t>
            </a:r>
            <a:r>
              <a:rPr lang="en-US" sz="2000" dirty="0" err="1" smtClean="0"/>
              <a:t>շտկումները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կուտակաված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գիտելիքների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2)</a:t>
            </a:r>
            <a:r>
              <a:rPr lang="hy-AM" sz="2000" dirty="0" smtClean="0"/>
              <a:t> գենետիկ ինժեներիայի</a:t>
            </a:r>
            <a:r>
              <a:rPr lang="en-US" sz="2000" dirty="0" smtClean="0"/>
              <a:t> </a:t>
            </a:r>
            <a:r>
              <a:rPr lang="hy-AM" sz="2000" dirty="0" smtClean="0"/>
              <a:t>կենտրոնական բազայի կազմակերպում</a:t>
            </a:r>
            <a:r>
              <a:rPr lang="en-US" sz="2000" dirty="0" smtClean="0"/>
              <a:t>ը</a:t>
            </a:r>
            <a:r>
              <a:rPr lang="hy-AM" sz="2000" dirty="0" smtClean="0"/>
              <a:t> </a:t>
            </a:r>
            <a:r>
              <a:rPr lang="en-US" sz="2000" dirty="0" smtClean="0"/>
              <a:t>և </a:t>
            </a:r>
            <a:r>
              <a:rPr lang="hy-AM" sz="2000" dirty="0" smtClean="0"/>
              <a:t>սպասարկում</a:t>
            </a:r>
            <a:r>
              <a:rPr lang="en-US" sz="2000" dirty="0" smtClean="0"/>
              <a:t>ը,</a:t>
            </a:r>
            <a:r>
              <a:rPr lang="hy-AM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3)</a:t>
            </a:r>
            <a:r>
              <a:rPr lang="hy-AM" sz="2000" dirty="0" smtClean="0"/>
              <a:t> գենային ինժեներիա</a:t>
            </a:r>
            <a:r>
              <a:rPr lang="en-US" sz="2000" dirty="0" err="1" smtClean="0"/>
              <a:t>յով</a:t>
            </a:r>
            <a:r>
              <a:rPr lang="en-US" sz="2000" dirty="0" smtClean="0"/>
              <a:t> </a:t>
            </a:r>
            <a:r>
              <a:rPr lang="hy-AM" sz="2000" dirty="0" smtClean="0"/>
              <a:t>զբաղվող կազմակերպությունների կարգավիճակ</a:t>
            </a:r>
            <a:r>
              <a:rPr lang="en-US" sz="2000" dirty="0" smtClean="0"/>
              <a:t>ի </a:t>
            </a:r>
            <a:r>
              <a:rPr lang="hy-AM" sz="2000" dirty="0" smtClean="0"/>
              <a:t>մշակմ</a:t>
            </a:r>
            <a:r>
              <a:rPr lang="en-US" sz="2000" dirty="0" err="1" smtClean="0"/>
              <a:t>ումն</a:t>
            </a:r>
            <a:r>
              <a:rPr lang="en-US" sz="2000" dirty="0" smtClean="0"/>
              <a:t> </a:t>
            </a:r>
            <a:r>
              <a:rPr lang="en-US" sz="2000" dirty="0" err="1" smtClean="0"/>
              <a:t>ու</a:t>
            </a:r>
            <a:r>
              <a:rPr lang="en-US" sz="2000" dirty="0" smtClean="0"/>
              <a:t> </a:t>
            </a:r>
            <a:r>
              <a:rPr lang="hy-AM" sz="2000" dirty="0" smtClean="0"/>
              <a:t>հաստատ</a:t>
            </a:r>
            <a:r>
              <a:rPr lang="en-US" sz="2000" dirty="0" err="1" smtClean="0"/>
              <a:t>ումը</a:t>
            </a:r>
            <a:r>
              <a:rPr lang="en-US" sz="2000" dirty="0" smtClean="0"/>
              <a:t>, </a:t>
            </a:r>
            <a:r>
              <a:rPr lang="hy-AM" sz="2000" dirty="0" smtClean="0"/>
              <a:t>պետական ​​գրանցման վճարները գենային ինժեներիա</a:t>
            </a:r>
            <a:r>
              <a:rPr lang="en-US" sz="2000" dirty="0" err="1" smtClean="0"/>
              <a:t>յով</a:t>
            </a:r>
            <a:r>
              <a:rPr lang="hy-AM" sz="2000" dirty="0" smtClean="0"/>
              <a:t> զբաղվող կազմակերպությունների գենետիկ ինժեներիա</a:t>
            </a:r>
            <a:r>
              <a:rPr lang="en-US" sz="2000" dirty="0" err="1" smtClean="0"/>
              <a:t>կան</a:t>
            </a:r>
            <a:r>
              <a:rPr lang="hy-AM" sz="2000" dirty="0" smtClean="0"/>
              <a:t> գործունեության համար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4)ՌԴ-</a:t>
            </a:r>
            <a:r>
              <a:rPr lang="en-US" sz="2000" dirty="0" err="1" smtClean="0"/>
              <a:t>ում</a:t>
            </a:r>
            <a:r>
              <a:rPr lang="hy-AM" sz="2000" dirty="0" smtClean="0"/>
              <a:t> գենետիկ ինժեներիա</a:t>
            </a:r>
            <a:r>
              <a:rPr lang="en-US" sz="2000" dirty="0" err="1" smtClean="0"/>
              <a:t>կան</a:t>
            </a:r>
            <a:r>
              <a:rPr lang="hy-AM" sz="2000" dirty="0" smtClean="0"/>
              <a:t> գործունեության</a:t>
            </a:r>
            <a:r>
              <a:rPr lang="en-US" sz="2000" dirty="0" smtClean="0"/>
              <a:t> </a:t>
            </a:r>
            <a:r>
              <a:rPr lang="hy-AM" sz="2000" dirty="0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նկատմամբ</a:t>
            </a:r>
            <a:r>
              <a:rPr lang="en-US" sz="2000" dirty="0" smtClean="0"/>
              <a:t> </a:t>
            </a:r>
            <a:r>
              <a:rPr lang="en-US" sz="2000" dirty="0" err="1" smtClean="0"/>
              <a:t>հսկողություն</a:t>
            </a:r>
            <a:r>
              <a:rPr lang="en-US" sz="2000" dirty="0" smtClean="0"/>
              <a:t>,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000" dirty="0" smtClean="0"/>
              <a:t>5)</a:t>
            </a:r>
            <a:r>
              <a:rPr lang="hy-AM" sz="2000" dirty="0" smtClean="0"/>
              <a:t> </a:t>
            </a:r>
            <a:r>
              <a:rPr lang="en-US" sz="2000" dirty="0" err="1" smtClean="0"/>
              <a:t>Ռիսկային</a:t>
            </a:r>
            <a:r>
              <a:rPr lang="en-US" sz="2000" dirty="0" smtClean="0"/>
              <a:t> </a:t>
            </a:r>
            <a:r>
              <a:rPr lang="hy-AM" sz="2000" dirty="0" smtClean="0"/>
              <a:t>մակարդակների </a:t>
            </a:r>
            <a:r>
              <a:rPr lang="en-US" sz="2000" dirty="0" err="1" smtClean="0"/>
              <a:t>աշխատանքների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իրականացման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հայտերի</a:t>
            </a:r>
            <a:r>
              <a:rPr lang="en-US" sz="2000" dirty="0" smtClean="0"/>
              <a:t> </a:t>
            </a:r>
            <a:r>
              <a:rPr lang="en-US" sz="2000" dirty="0" err="1" smtClean="0"/>
              <a:t>քննումը</a:t>
            </a:r>
            <a:r>
              <a:rPr lang="en-US" sz="2000" dirty="0" smtClean="0"/>
              <a:t> և </a:t>
            </a:r>
            <a:r>
              <a:rPr lang="en-US" sz="2000" dirty="0" err="1" smtClean="0"/>
              <a:t>քննարկումը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6)</a:t>
            </a:r>
            <a:r>
              <a:rPr lang="hy-AM" sz="2000" dirty="0" smtClean="0"/>
              <a:t>նախարարությունների եւ գերատեսչությունների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սահմանումը,որոնց</a:t>
            </a:r>
            <a:r>
              <a:rPr lang="en-US" sz="2000" dirty="0" smtClean="0"/>
              <a:t> </a:t>
            </a:r>
            <a:r>
              <a:rPr lang="en-US" sz="2000" dirty="0" err="1" smtClean="0"/>
              <a:t>ընդհատյա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ներկայացված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հայտերը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7)</a:t>
            </a:r>
            <a:r>
              <a:rPr lang="hy-AM" sz="2000" dirty="0" smtClean="0"/>
              <a:t>Ո</a:t>
            </a:r>
            <a:r>
              <a:rPr lang="en-US" sz="2000" dirty="0" err="1" smtClean="0"/>
              <a:t>րոշ</a:t>
            </a:r>
            <a:r>
              <a:rPr lang="en-US" sz="2000" dirty="0" smtClean="0"/>
              <a:t> </a:t>
            </a:r>
            <a:r>
              <a:rPr lang="en-US" sz="2000" dirty="0" err="1" smtClean="0"/>
              <a:t>խումբ</a:t>
            </a:r>
            <a:r>
              <a:rPr lang="en-US" sz="2000" dirty="0" smtClean="0"/>
              <a:t> </a:t>
            </a:r>
            <a:r>
              <a:rPr lang="en-US" sz="2000" dirty="0" err="1" smtClean="0"/>
              <a:t>աշխատանքների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իրականացման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թույլտվության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տրամադրում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8)</a:t>
            </a:r>
            <a:r>
              <a:rPr lang="en-US" sz="2000" dirty="0" err="1" smtClean="0"/>
              <a:t>Կառավարությանը</a:t>
            </a:r>
            <a:r>
              <a:rPr lang="en-US" sz="2000" dirty="0" smtClean="0"/>
              <a:t> </a:t>
            </a:r>
            <a:r>
              <a:rPr lang="en-US" sz="2000" dirty="0" err="1" smtClean="0"/>
              <a:t>տարեկան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հաշվետվության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տրամադրում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9)ՌԴ </a:t>
            </a:r>
            <a:r>
              <a:rPr lang="en-US" sz="2000" dirty="0" err="1" smtClean="0"/>
              <a:t>կառավարությանը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իրազեկելը</a:t>
            </a:r>
            <a:r>
              <a:rPr lang="en-US" sz="2000" dirty="0" smtClean="0"/>
              <a:t> </a:t>
            </a:r>
            <a:r>
              <a:rPr lang="en-US" sz="2000" dirty="0" err="1" smtClean="0"/>
              <a:t>բոլոր</a:t>
            </a:r>
            <a:r>
              <a:rPr lang="en-US" sz="2000" dirty="0" smtClean="0"/>
              <a:t> </a:t>
            </a:r>
            <a:r>
              <a:rPr lang="en-US" sz="2000" dirty="0" err="1" smtClean="0"/>
              <a:t>արտակարգ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իրավիճակների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մասին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10)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կազմակերպությունների</a:t>
            </a:r>
            <a:r>
              <a:rPr lang="en-US" sz="2000" dirty="0" smtClean="0"/>
              <a:t> և </a:t>
            </a:r>
            <a:r>
              <a:rPr lang="en-US" sz="2000" dirty="0" err="1" smtClean="0"/>
              <a:t>այլ</a:t>
            </a:r>
            <a:r>
              <a:rPr lang="en-US" sz="2000" dirty="0" smtClean="0"/>
              <a:t> </a:t>
            </a:r>
            <a:r>
              <a:rPr lang="en-US" sz="2000" dirty="0" err="1" smtClean="0"/>
              <a:t>երկրների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նման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կառույցների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կապի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հաստատումը</a:t>
            </a:r>
            <a:r>
              <a:rPr lang="en-US" sz="2000" dirty="0" smtClean="0"/>
              <a:t> և </a:t>
            </a:r>
            <a:r>
              <a:rPr lang="en-US" sz="2000" dirty="0" err="1" smtClean="0"/>
              <a:t>պահպանումը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11)ՌԴ </a:t>
            </a:r>
            <a:r>
              <a:rPr lang="en-US" sz="2000" dirty="0" err="1" smtClean="0"/>
              <a:t>սահմաններում</a:t>
            </a:r>
            <a:r>
              <a:rPr lang="en-US" sz="2000" dirty="0" smtClean="0"/>
              <a:t> ՌԴ </a:t>
            </a:r>
            <a:r>
              <a:rPr lang="en-US" sz="2000" dirty="0" err="1" smtClean="0"/>
              <a:t>սուբյեկտների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պետական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իշխանության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մարմինները,տեղական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ինքնակառավարման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մարմինները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իրականացնում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իրենց</a:t>
            </a:r>
            <a:r>
              <a:rPr lang="en-US" sz="2000" dirty="0" smtClean="0"/>
              <a:t> </a:t>
            </a:r>
            <a:r>
              <a:rPr lang="en-US" sz="2000" dirty="0" err="1" smtClean="0"/>
              <a:t>սեփական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կարգավորումը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գլխավոր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առանաձնահատկությանը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հանդիսանուն</a:t>
            </a:r>
            <a:r>
              <a:rPr lang="en-US" sz="2000" dirty="0" smtClean="0"/>
              <a:t>  է </a:t>
            </a:r>
            <a:r>
              <a:rPr lang="en-US" sz="2000" dirty="0" err="1" smtClean="0"/>
              <a:t>այն,որ</a:t>
            </a:r>
            <a:r>
              <a:rPr lang="en-US" sz="2000" dirty="0" smtClean="0"/>
              <a:t> </a:t>
            </a:r>
            <a:r>
              <a:rPr lang="en-US" sz="2000" dirty="0" err="1" smtClean="0"/>
              <a:t>դրա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ապահովումը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կարող</a:t>
            </a:r>
            <a:r>
              <a:rPr lang="en-US" sz="2000" dirty="0" smtClean="0"/>
              <a:t> է </a:t>
            </a:r>
            <a:r>
              <a:rPr lang="en-US" sz="2000" dirty="0" err="1" smtClean="0"/>
              <a:t>իրականացվել</a:t>
            </a:r>
            <a:r>
              <a:rPr lang="en-US" sz="2000" dirty="0" smtClean="0"/>
              <a:t> </a:t>
            </a:r>
            <a:r>
              <a:rPr lang="en-US" sz="2000" dirty="0" err="1" smtClean="0"/>
              <a:t>միայն</a:t>
            </a:r>
            <a:r>
              <a:rPr lang="en-US" sz="2000" dirty="0" smtClean="0"/>
              <a:t> </a:t>
            </a:r>
            <a:r>
              <a:rPr lang="en-US" sz="2000" dirty="0" err="1" smtClean="0"/>
              <a:t>գլոբալ</a:t>
            </a:r>
            <a:r>
              <a:rPr lang="en-US" sz="2000" dirty="0" smtClean="0"/>
              <a:t> </a:t>
            </a:r>
            <a:r>
              <a:rPr lang="en-US" sz="2000" dirty="0" err="1" smtClean="0"/>
              <a:t>մակարդակով</a:t>
            </a:r>
            <a:r>
              <a:rPr lang="en-US" sz="2000" dirty="0" smtClean="0"/>
              <a:t>: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476672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ՇՆՈՐՀԱԿԱԼՈՒԹՅՈՒՆ ՈՒՇԱԴՐՈՒԹՅԱՆ  ՀԱՄԱՐ</a:t>
            </a:r>
          </a:p>
        </p:txBody>
      </p:sp>
      <p:pic>
        <p:nvPicPr>
          <p:cNvPr id="4" name="Picture 3" descr="gmo f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16832"/>
            <a:ext cx="4771178" cy="44936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72200" y="5301208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ՀԱՍՄԻԿ ԲԱԼԱԲԵԿՅԱՆ</a:t>
            </a:r>
          </a:p>
          <a:p>
            <a:r>
              <a:rPr lang="en-US" b="1" dirty="0" err="1" smtClean="0"/>
              <a:t>Իրավագիտության</a:t>
            </a:r>
            <a:r>
              <a:rPr lang="en-US" b="1" dirty="0" smtClean="0"/>
              <a:t> </a:t>
            </a:r>
            <a:r>
              <a:rPr lang="en-US" b="1" dirty="0" err="1" smtClean="0"/>
              <a:t>ֆակուլտետ</a:t>
            </a:r>
            <a:r>
              <a:rPr lang="en-US" b="1" dirty="0" smtClean="0"/>
              <a:t>  IV </a:t>
            </a:r>
            <a:r>
              <a:rPr lang="en-US" b="1" dirty="0" err="1" smtClean="0"/>
              <a:t>կուրս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Գենային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ինժիներիայի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ծագումը</a:t>
            </a:r>
            <a:r>
              <a:rPr lang="en-US" b="1" dirty="0" smtClean="0">
                <a:solidFill>
                  <a:schemeClr val="tx1"/>
                </a:solidFill>
              </a:rPr>
              <a:t> ԵՎ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զարգացումը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endParaRPr lang="en-US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 smtClean="0"/>
              <a:t>    </a:t>
            </a:r>
            <a:r>
              <a:rPr lang="en-US" sz="2400" dirty="0" err="1" smtClean="0">
                <a:solidFill>
                  <a:schemeClr val="tx1"/>
                </a:solidFill>
              </a:rPr>
              <a:t>Գենային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ինժիներիան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սկսեց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զարգանալ</a:t>
            </a:r>
            <a:r>
              <a:rPr lang="en-US" sz="2400" dirty="0" smtClean="0">
                <a:solidFill>
                  <a:schemeClr val="tx1"/>
                </a:solidFill>
              </a:rPr>
              <a:t> 1944թ-ից,երբ </a:t>
            </a:r>
            <a:r>
              <a:rPr lang="en-US" sz="2400" dirty="0" err="1" smtClean="0">
                <a:solidFill>
                  <a:schemeClr val="tx1"/>
                </a:solidFill>
              </a:rPr>
              <a:t>ամերիկացի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գիտնականներ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Ստենլի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Կոենը</a:t>
            </a:r>
            <a:r>
              <a:rPr lang="en-US" sz="2400" dirty="0" smtClean="0">
                <a:solidFill>
                  <a:schemeClr val="tx1"/>
                </a:solidFill>
              </a:rPr>
              <a:t> և </a:t>
            </a:r>
            <a:r>
              <a:rPr lang="en-US" sz="2400" dirty="0" err="1" smtClean="0">
                <a:solidFill>
                  <a:schemeClr val="tx1"/>
                </a:solidFill>
              </a:rPr>
              <a:t>Էնիլ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Չանգը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գորտի</a:t>
            </a:r>
            <a:r>
              <a:rPr lang="en-US" sz="2400" dirty="0" smtClean="0">
                <a:solidFill>
                  <a:schemeClr val="tx1"/>
                </a:solidFill>
              </a:rPr>
              <a:t> ԴՆԹ-</a:t>
            </a:r>
            <a:r>
              <a:rPr lang="en-US" sz="2400" dirty="0" err="1" smtClean="0">
                <a:solidFill>
                  <a:schemeClr val="tx1"/>
                </a:solidFill>
              </a:rPr>
              <a:t>ում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հանդիպեցին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բակտերիալային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պլազմիդայի:Այնուհետև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այդ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տրանսֆորմացված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պլազմիդան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վերադարձրեցին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բակտերիայի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մեջ</a:t>
            </a:r>
            <a:r>
              <a:rPr lang="en-US" sz="2400" dirty="0" smtClean="0">
                <a:solidFill>
                  <a:schemeClr val="tx1"/>
                </a:solidFill>
              </a:rPr>
              <a:t> և </a:t>
            </a:r>
            <a:r>
              <a:rPr lang="en-US" sz="2400" dirty="0" err="1" smtClean="0">
                <a:solidFill>
                  <a:schemeClr val="tx1"/>
                </a:solidFill>
              </a:rPr>
              <a:t>նկատեցին,որ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այն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սինտեզում</a:t>
            </a:r>
            <a:r>
              <a:rPr lang="en-US" sz="2400" dirty="0" smtClean="0">
                <a:solidFill>
                  <a:schemeClr val="tx1"/>
                </a:solidFill>
              </a:rPr>
              <a:t> է </a:t>
            </a:r>
            <a:r>
              <a:rPr lang="en-US" sz="2400" dirty="0" err="1" smtClean="0">
                <a:solidFill>
                  <a:schemeClr val="tx1"/>
                </a:solidFill>
              </a:rPr>
              <a:t>գորտի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սպիտակուցներըև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գորտի</a:t>
            </a:r>
            <a:r>
              <a:rPr lang="en-US" sz="2400" dirty="0" smtClean="0">
                <a:solidFill>
                  <a:schemeClr val="tx1"/>
                </a:solidFill>
              </a:rPr>
              <a:t> ԴՆԹ-ն </a:t>
            </a:r>
            <a:r>
              <a:rPr lang="en-US" sz="2400" dirty="0" err="1" smtClean="0">
                <a:solidFill>
                  <a:schemeClr val="tx1"/>
                </a:solidFill>
              </a:rPr>
              <a:t>փոխանցվում</a:t>
            </a:r>
            <a:r>
              <a:rPr lang="en-US" sz="2400" dirty="0" smtClean="0">
                <a:solidFill>
                  <a:schemeClr val="tx1"/>
                </a:solidFill>
              </a:rPr>
              <a:t> է </a:t>
            </a:r>
            <a:r>
              <a:rPr lang="en-US" sz="2400" dirty="0" err="1" smtClean="0">
                <a:solidFill>
                  <a:schemeClr val="tx1"/>
                </a:solidFill>
              </a:rPr>
              <a:t>սերունդներին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</p:txBody>
      </p:sp>
    </p:spTree>
  </p:cSld>
  <p:clrMapOvr>
    <a:masterClrMapping/>
  </p:clrMapOvr>
  <p:transition>
    <p:cover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0688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70-ական թվականների սկզբից արագ տեմպերով սկսեց զարգանալ ռեկոմբինատ ԴՆԹ-ի տեխնոլոգիան և ստեղծվեց նոր ուղղություն մոլոկուլյար գենետիկայում` </a:t>
            </a:r>
            <a:r>
              <a:rPr lang="ru-RU" sz="2000" b="1" dirty="0" smtClean="0"/>
              <a:t>Գենային ինժեներիան</a:t>
            </a:r>
            <a:r>
              <a:rPr lang="ru-RU" sz="2000" dirty="0" smtClean="0"/>
              <a:t>:Գենային ինժեներիայի մեթոդները հնարավորություն էին տալիս կենդանի օրգանիզմներում տեղա</a:t>
            </a:r>
            <a:r>
              <a:rPr lang="en-US" sz="2000" dirty="0" smtClean="0"/>
              <a:t>դ</a:t>
            </a:r>
            <a:r>
              <a:rPr lang="ru-RU" sz="2000" dirty="0" smtClean="0"/>
              <a:t>րել այնպիսի գենետիկական ծրագրեր, որոնք ավելի ցանկալի էին և գիտության մեջ և պրակտիկայի համար: Գենային ինժեներիայի կարևոր նպատակներից մեկը եղավ նոր տրանսգեն բույսրի և կենդանիների ստեղծումը:</a:t>
            </a:r>
            <a:br>
              <a:rPr lang="ru-RU" sz="2000" dirty="0" smtClean="0"/>
            </a:br>
            <a:r>
              <a:rPr lang="ru-RU" sz="2000" dirty="0" smtClean="0"/>
              <a:t>Նորաստեղծ օրգանիզմները, որոնց մեջ տեղա</a:t>
            </a:r>
            <a:r>
              <a:rPr lang="en-US" sz="2000" dirty="0" smtClean="0"/>
              <a:t>դ</a:t>
            </a:r>
            <a:r>
              <a:rPr lang="ru-RU" sz="2000" dirty="0" smtClean="0"/>
              <a:t>րել էին օտար գեներ, անվանեցին </a:t>
            </a:r>
            <a:r>
              <a:rPr lang="ru-RU" sz="2000" b="1" dirty="0" smtClean="0"/>
              <a:t>տրանսգեն կամ գենետիկորոն ձևափոխված օրգանիզմներ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Գենային ինժեներիայի մեթոդների օգնությամբ ստեղծվեցին լայն հնարավորություններ շատ ավելի գերազանցող սելեկցիոներների հնարավորությունները բույսերի նոր սորտեր և կենդանիների նոր ցեղատեսակներ ստանալու համար: Այդ մեթոդները թույլ տվեցին հաղթահարել այն դժվարությունները, որոնք սահմանափակում էին սելեկցիոներների գործունեությունը և իրականացնել տրանսգենեզը, այսինքն` տեղափոխելով գենը մի օրգանիզմից մի ուրիշ օրգանիզմի մեջ, ստեղծել նոր գենետիկորեն ձևափոխված օրգանիզմները, որոնք օժտված կլինեն նախօրոք տրված օգտակար հատկանիշներով</a:t>
            </a:r>
            <a:r>
              <a:rPr lang="en-US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090513_gm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lc="http://schemas.openxmlformats.org/drawingml/2006/lockedCanvas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2286000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987824" y="548680"/>
            <a:ext cx="57606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Գենային ինժիներիայի աշխատանքները ընթանում են մի քանի փուլով:</a:t>
            </a:r>
            <a:br>
              <a:rPr lang="ru-RU" sz="2000" i="1" dirty="0" smtClean="0"/>
            </a:br>
            <a:r>
              <a:rPr lang="ru-RU" sz="2000" i="1" dirty="0" smtClean="0"/>
              <a:t>Սխեմատիկորեն այդ կարելի է նկարագրել հետևյալ կերպ`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23528" y="2420888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Առաջնահերթը այդ պրոցեսում լինում է տվյալ գենի(այսինքն այն գենի որը կրում է որոշակի օգտակար հատկանիշ) անջատումը կամ սինթեզը:</a:t>
            </a:r>
            <a:endParaRPr lang="ru-RU" sz="2000" dirty="0"/>
          </a:p>
        </p:txBody>
      </p:sp>
      <p:sp>
        <p:nvSpPr>
          <p:cNvPr id="8" name="Rectangle 7"/>
          <p:cNvSpPr/>
          <p:nvPr/>
        </p:nvSpPr>
        <p:spPr>
          <a:xfrm>
            <a:off x="323528" y="2996952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2. Որպեսզի առանձնացրած գենը հնարավոր լինի տեղափոխել նոր օրգանիզմի մեջ, անհրաժեշտ է ստեղծել մոլեկուլային այնպիսի մի կառույց, որը կապահովի այդ գենի ներդրումը նոր բջջի մեջ: Այդ պատճառով անհրաժեշտ է միացնել առանձնացրած գենը այնպիսի մի մոլեկուլի հետ, որը հեշտությամբ կարող է ներթափանցել բջջի մեջ</a:t>
            </a:r>
            <a:r>
              <a:rPr lang="en-US" sz="2000" dirty="0" smtClean="0"/>
              <a:t> </a:t>
            </a:r>
          </a:p>
          <a:p>
            <a:r>
              <a:rPr lang="ru-RU" sz="2000" dirty="0" smtClean="0"/>
              <a:t>3. Վերջին փուլում ներդնում են ռեկոմբինատ կառույցը, որը իրենից ներկայացնում </a:t>
            </a:r>
            <a:r>
              <a:rPr lang="en-US" sz="2000" dirty="0" smtClean="0"/>
              <a:t>    է վ</a:t>
            </a:r>
            <a:r>
              <a:rPr lang="ru-RU" sz="2000" dirty="0" smtClean="0"/>
              <a:t>եկտորը և անջատված գենը, նոր ռեցիպիենտ բջջի մե</a:t>
            </a:r>
            <a:r>
              <a:rPr lang="en-US" sz="2000" dirty="0" smtClean="0"/>
              <a:t>ջ: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3285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51520" y="2231805"/>
            <a:ext cx="889248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Sylfaen" pitchFamily="18" charset="0"/>
            </a:endParaRPr>
          </a:p>
          <a:p>
            <a:r>
              <a:rPr lang="ru-RU" sz="2000" dirty="0" smtClean="0"/>
              <a:t>Մի կողմից գենային ինժեներիայի մեթոդները թույլ տվեցին հաղթահարել բազմաթիվ խնդիրներ գյուղատնտեսության, արդյունաբերության ու բժշկության բնագավառներում, սակայն դրա հետ մեկտեղ ԴՆԹ-ի մոլեկուլների հետ գործողությունները առաջանում են նաև լուրջ մտավախություններ</a:t>
            </a:r>
            <a:r>
              <a:rPr lang="en-US" sz="2000" dirty="0" smtClean="0"/>
              <a:t> և </a:t>
            </a:r>
            <a:r>
              <a:rPr lang="en-US" sz="2000" dirty="0" err="1" smtClean="0"/>
              <a:t>իրավական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խնդիրներ</a:t>
            </a:r>
            <a:r>
              <a:rPr lang="ru-RU" sz="2000" dirty="0" smtClean="0"/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Որպես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հետևանք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վերջո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կարող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են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առաջանալ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պաթոգեն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մանրէների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վիրուսների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ներկայումս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օգտագործվող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անտիբիոտիկների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նկատմամբ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Բացի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դրանից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`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գենային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ինժիներիայի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մեթոդները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կարող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են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օգտագործվել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նաև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կենսաբանական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զենքի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ստեղծման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համար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Այդ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մտավախումները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տագնապ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են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առաջացնում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մարդկության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լայն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շերտերի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մեջ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գրավում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նրանց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ուշադրությունը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Այդ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կապակցությամբ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անվտա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գության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ապահովման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հետ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կապված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խնդիրները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համարվում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են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կարևորագույն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դառնում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ամբողջ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մարդկության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Sylfaen" pitchFamily="18" charset="0"/>
              </a:rPr>
              <a:t>համար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1283855696_gmo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0"/>
            <a:ext cx="3168352" cy="2455313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Գենային</a:t>
            </a:r>
            <a:r>
              <a:rPr lang="en-US" dirty="0" smtClean="0"/>
              <a:t> </a:t>
            </a:r>
            <a:r>
              <a:rPr lang="en-US" dirty="0" err="1" smtClean="0"/>
              <a:t>ինժիներիայի</a:t>
            </a:r>
            <a:r>
              <a:rPr lang="en-US" dirty="0" smtClean="0"/>
              <a:t> </a:t>
            </a:r>
            <a:r>
              <a:rPr lang="en-US" dirty="0" err="1" smtClean="0"/>
              <a:t>իրավական</a:t>
            </a:r>
            <a:r>
              <a:rPr lang="en-US" dirty="0" smtClean="0"/>
              <a:t> </a:t>
            </a:r>
            <a:r>
              <a:rPr lang="en-US" dirty="0" err="1" smtClean="0"/>
              <a:t>ասպեկտները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b="1" dirty="0" smtClean="0"/>
              <a:t> 1.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կապած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նաև</a:t>
            </a:r>
            <a:r>
              <a:rPr lang="en-US" sz="2000" dirty="0" smtClean="0"/>
              <a:t>  </a:t>
            </a:r>
            <a:r>
              <a:rPr lang="en-US" sz="2000" dirty="0" err="1" smtClean="0"/>
              <a:t>բազմաթիվ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խնդիրնեեր</a:t>
            </a:r>
            <a:r>
              <a:rPr lang="en-US" sz="2000" dirty="0" smtClean="0"/>
              <a:t> :</a:t>
            </a:r>
            <a:r>
              <a:rPr lang="en-US" sz="2000" dirty="0" err="1" smtClean="0"/>
              <a:t>Նման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խնդիրներ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կարող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լինել</a:t>
            </a:r>
            <a:r>
              <a:rPr lang="en-US" sz="2000" dirty="0" smtClean="0"/>
              <a:t> </a:t>
            </a:r>
            <a:r>
              <a:rPr lang="en-US" sz="2000" dirty="0" err="1" smtClean="0"/>
              <a:t>օրինակ</a:t>
            </a:r>
            <a:r>
              <a:rPr lang="en-US" sz="2000" dirty="0" smtClean="0"/>
              <a:t>՝ </a:t>
            </a:r>
            <a:r>
              <a:rPr lang="en-US" sz="2000" dirty="0" err="1" smtClean="0"/>
              <a:t>նոր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գենի</a:t>
            </a:r>
            <a:r>
              <a:rPr lang="en-US" sz="2000" dirty="0" smtClean="0"/>
              <a:t> </a:t>
            </a:r>
            <a:r>
              <a:rPr lang="en-US" sz="2000" dirty="0" err="1" smtClean="0"/>
              <a:t>սեեփականության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իրավունքի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հետ:Տարբեր</a:t>
            </a:r>
            <a:r>
              <a:rPr lang="en-US" sz="2000" dirty="0" smtClean="0"/>
              <a:t> </a:t>
            </a:r>
            <a:r>
              <a:rPr lang="en-US" sz="2000" dirty="0" err="1" smtClean="0"/>
              <a:t>երկրնեում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հարցը</a:t>
            </a:r>
            <a:r>
              <a:rPr lang="en-US" sz="2000" dirty="0" smtClean="0"/>
              <a:t> </a:t>
            </a:r>
            <a:r>
              <a:rPr lang="en-US" sz="2000" dirty="0" err="1" smtClean="0"/>
              <a:t>տարբեր</a:t>
            </a:r>
            <a:r>
              <a:rPr lang="en-US" sz="2000" dirty="0" smtClean="0"/>
              <a:t> </a:t>
            </a:r>
            <a:r>
              <a:rPr lang="en-US" sz="2000" dirty="0" err="1" smtClean="0"/>
              <a:t>կերպ</a:t>
            </a:r>
            <a:r>
              <a:rPr lang="en-US" sz="2000" dirty="0" smtClean="0"/>
              <a:t> է </a:t>
            </a:r>
            <a:r>
              <a:rPr lang="en-US" sz="2000" dirty="0" err="1" smtClean="0"/>
              <a:t>կարգավորվում,ԱՄՆ-ում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ստեղծվել</a:t>
            </a:r>
            <a:r>
              <a:rPr lang="en-US" sz="2000" dirty="0" smtClean="0"/>
              <a:t> է </a:t>
            </a:r>
            <a:r>
              <a:rPr lang="en-US" sz="2000" dirty="0" err="1" smtClean="0"/>
              <a:t>ծավալուն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օրենսդրու-թյուն՝ուղղված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հարցի</a:t>
            </a:r>
            <a:r>
              <a:rPr lang="en-US" sz="2000" dirty="0" smtClean="0"/>
              <a:t> </a:t>
            </a:r>
            <a:r>
              <a:rPr lang="en-US" sz="2000" dirty="0" err="1" smtClean="0"/>
              <a:t>լուծմանը,իսկ</a:t>
            </a:r>
            <a:r>
              <a:rPr lang="en-US" sz="2000" dirty="0" smtClean="0"/>
              <a:t> ՀՀ- </a:t>
            </a:r>
            <a:r>
              <a:rPr lang="en-US" sz="2000" dirty="0" err="1" smtClean="0"/>
              <a:t>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կարգավորումն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իրականացվում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քաղաքացիական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իրավունքի</a:t>
            </a:r>
            <a:r>
              <a:rPr lang="en-US" sz="2000" dirty="0" smtClean="0"/>
              <a:t> </a:t>
            </a:r>
            <a:r>
              <a:rPr lang="en-US" sz="2000" dirty="0" err="1" smtClean="0"/>
              <a:t>նորմերով,մեծ</a:t>
            </a:r>
            <a:r>
              <a:rPr lang="en-US" sz="2000" dirty="0" smtClean="0"/>
              <a:t> </a:t>
            </a:r>
            <a:r>
              <a:rPr lang="en-US" sz="2000" dirty="0" err="1" smtClean="0"/>
              <a:t>բացթողում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կարելի</a:t>
            </a:r>
            <a:r>
              <a:rPr lang="en-US" sz="2000" dirty="0" smtClean="0"/>
              <a:t> է </a:t>
            </a:r>
            <a:r>
              <a:rPr lang="en-US" sz="2000" dirty="0" err="1" smtClean="0"/>
              <a:t>համարել</a:t>
            </a:r>
            <a:r>
              <a:rPr lang="en-US" sz="2000" dirty="0" smtClean="0"/>
              <a:t> </a:t>
            </a:r>
            <a:r>
              <a:rPr lang="en-US" sz="2000" dirty="0" err="1" smtClean="0"/>
              <a:t>այն</a:t>
            </a:r>
            <a:r>
              <a:rPr lang="en-US" sz="2000" dirty="0" smtClean="0"/>
              <a:t> </a:t>
            </a:r>
            <a:r>
              <a:rPr lang="en-US" sz="2000" dirty="0" err="1" smtClean="0"/>
              <a:t>որ</a:t>
            </a:r>
            <a:r>
              <a:rPr lang="en-US" sz="2000" dirty="0" smtClean="0"/>
              <a:t> ՀՀ-ն </a:t>
            </a:r>
            <a:r>
              <a:rPr lang="en-US" sz="2000" dirty="0" err="1" smtClean="0"/>
              <a:t>չունի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լուծմանն</a:t>
            </a:r>
            <a:r>
              <a:rPr lang="en-US" sz="2000" dirty="0" smtClean="0"/>
              <a:t> </a:t>
            </a:r>
            <a:r>
              <a:rPr lang="en-US" sz="2000" dirty="0" err="1" smtClean="0"/>
              <a:t>ուղղված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առանձին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օրենսդրություն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Խնդիրների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մի</a:t>
            </a:r>
            <a:r>
              <a:rPr lang="en-US" sz="2000" dirty="0" smtClean="0"/>
              <a:t> </a:t>
            </a:r>
            <a:r>
              <a:rPr lang="en-US" sz="2000" dirty="0" err="1" smtClean="0"/>
              <a:t>ամբողջ</a:t>
            </a:r>
            <a:r>
              <a:rPr lang="en-US" sz="2000" dirty="0" smtClean="0"/>
              <a:t> </a:t>
            </a:r>
            <a:r>
              <a:rPr lang="en-US" sz="2000" dirty="0" err="1" smtClean="0"/>
              <a:t>շարք</a:t>
            </a:r>
            <a:r>
              <a:rPr lang="en-US" sz="2000" dirty="0" smtClean="0"/>
              <a:t> է  </a:t>
            </a:r>
            <a:r>
              <a:rPr lang="en-US" sz="2000" dirty="0" err="1" smtClean="0"/>
              <a:t>առաջանում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փորձարկումների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կապված,թե</a:t>
            </a:r>
            <a:r>
              <a:rPr lang="en-US" sz="2000" dirty="0" smtClean="0"/>
              <a:t> </a:t>
            </a:r>
            <a:r>
              <a:rPr lang="en-US" sz="2000" dirty="0" err="1" smtClean="0"/>
              <a:t>ինչպիսի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հետեվանքներ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կարող</a:t>
            </a:r>
            <a:r>
              <a:rPr lang="en-US" sz="2000" dirty="0" smtClean="0"/>
              <a:t> է </a:t>
            </a:r>
            <a:r>
              <a:rPr lang="en-US" sz="2000" dirty="0" err="1" smtClean="0"/>
              <a:t>ունենալ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գործոններն</a:t>
            </a:r>
            <a:r>
              <a:rPr lang="en-US" sz="2000" dirty="0" smtClean="0"/>
              <a:t> </a:t>
            </a:r>
            <a:r>
              <a:rPr lang="en-US" sz="2000" dirty="0" err="1" smtClean="0"/>
              <a:t>մարդու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 </a:t>
            </a:r>
            <a:r>
              <a:rPr lang="en-US" sz="2000" dirty="0" err="1" smtClean="0"/>
              <a:t>դա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կարելի</a:t>
            </a:r>
            <a:r>
              <a:rPr lang="en-US" sz="2000" dirty="0" smtClean="0"/>
              <a:t> է </a:t>
            </a:r>
            <a:r>
              <a:rPr lang="en-US" sz="2000" dirty="0" err="1" smtClean="0"/>
              <a:t>իմանալ</a:t>
            </a:r>
            <a:r>
              <a:rPr lang="en-US" sz="2000" dirty="0" smtClean="0"/>
              <a:t> </a:t>
            </a:r>
            <a:r>
              <a:rPr lang="en-US" sz="2000" dirty="0" err="1" smtClean="0"/>
              <a:t>միայն</a:t>
            </a:r>
            <a:r>
              <a:rPr lang="en-US" sz="2000" dirty="0" smtClean="0"/>
              <a:t> </a:t>
            </a:r>
            <a:r>
              <a:rPr lang="en-US" sz="2000" dirty="0" err="1" smtClean="0"/>
              <a:t>դրա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համապատասխան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ազդեցությունից</a:t>
            </a:r>
            <a:r>
              <a:rPr lang="en-US" sz="2000" dirty="0" smtClean="0"/>
              <a:t> </a:t>
            </a:r>
            <a:r>
              <a:rPr lang="en-US" sz="2000" dirty="0" err="1" smtClean="0"/>
              <a:t>հետո</a:t>
            </a:r>
            <a:r>
              <a:rPr lang="en-US" sz="2000" dirty="0" smtClean="0"/>
              <a:t>: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մեթոդների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օգնությամբ</a:t>
            </a:r>
            <a:r>
              <a:rPr lang="en-US" sz="2000" dirty="0" smtClean="0"/>
              <a:t> </a:t>
            </a:r>
            <a:r>
              <a:rPr lang="en-US" sz="2000" dirty="0" err="1" smtClean="0"/>
              <a:t>մարդու</a:t>
            </a:r>
            <a:r>
              <a:rPr lang="en-US" sz="2000" dirty="0" smtClean="0"/>
              <a:t> </a:t>
            </a:r>
            <a:r>
              <a:rPr lang="en-US" sz="2000" dirty="0" err="1" smtClean="0"/>
              <a:t>օրգանիզմում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աճեցվում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տարբեր</a:t>
            </a:r>
            <a:r>
              <a:rPr lang="en-US" sz="2000" dirty="0" smtClean="0"/>
              <a:t> </a:t>
            </a:r>
            <a:r>
              <a:rPr lang="en-US" sz="2000" dirty="0" err="1" smtClean="0"/>
              <a:t>օրգաններ,դա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կարելի</a:t>
            </a:r>
            <a:r>
              <a:rPr lang="en-US" sz="2000" dirty="0" smtClean="0"/>
              <a:t> է </a:t>
            </a:r>
            <a:r>
              <a:rPr lang="en-US" sz="2000" dirty="0" err="1" smtClean="0"/>
              <a:t>ասել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  </a:t>
            </a:r>
            <a:r>
              <a:rPr lang="en-US" sz="2000" dirty="0" err="1" smtClean="0"/>
              <a:t>դրական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գործոններից</a:t>
            </a:r>
            <a:r>
              <a:rPr lang="en-US" sz="2000" dirty="0" smtClean="0"/>
              <a:t> </a:t>
            </a:r>
            <a:r>
              <a:rPr lang="en-US" sz="2000" dirty="0" err="1" smtClean="0"/>
              <a:t>մեկն</a:t>
            </a:r>
            <a:r>
              <a:rPr lang="en-US" sz="2000" dirty="0" smtClean="0"/>
              <a:t> </a:t>
            </a:r>
            <a:r>
              <a:rPr lang="en-US" sz="2000" dirty="0" err="1" smtClean="0"/>
              <a:t>է,բայց</a:t>
            </a:r>
            <a:r>
              <a:rPr lang="en-US" sz="2000" dirty="0" smtClean="0"/>
              <a:t> </a:t>
            </a:r>
            <a:r>
              <a:rPr lang="en-US" sz="2000" dirty="0" err="1" smtClean="0"/>
              <a:t>այն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է </a:t>
            </a:r>
            <a:r>
              <a:rPr lang="en-US" sz="2000" dirty="0" err="1" smtClean="0"/>
              <a:t>բազմաթիվ</a:t>
            </a:r>
            <a:r>
              <a:rPr lang="en-US" sz="2000" dirty="0" smtClean="0"/>
              <a:t> </a:t>
            </a:r>
            <a:r>
              <a:rPr lang="en-US" sz="2000" dirty="0" err="1" smtClean="0"/>
              <a:t>ռիսկերի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հետ,որոք</a:t>
            </a:r>
            <a:r>
              <a:rPr lang="en-US" sz="2000" dirty="0" smtClean="0"/>
              <a:t> </a:t>
            </a:r>
            <a:r>
              <a:rPr lang="en-US" sz="2000" dirty="0" err="1" smtClean="0"/>
              <a:t>ևս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օրենսդրական</a:t>
            </a:r>
            <a:r>
              <a:rPr lang="en-US" sz="2000" dirty="0" smtClean="0"/>
              <a:t>  </a:t>
            </a:r>
            <a:r>
              <a:rPr lang="en-US" sz="2000" dirty="0" err="1" smtClean="0"/>
              <a:t>կարգավորման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կարիք</a:t>
            </a:r>
            <a:r>
              <a:rPr lang="en-US" sz="2000" dirty="0" smtClean="0"/>
              <a:t> </a:t>
            </a:r>
            <a:r>
              <a:rPr lang="en-US" sz="2000" dirty="0" err="1" smtClean="0"/>
              <a:t>ունեն</a:t>
            </a:r>
            <a:r>
              <a:rPr lang="en-US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260648"/>
            <a:ext cx="835292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2</a:t>
            </a:r>
            <a:r>
              <a:rPr lang="en-US" sz="2000" dirty="0" smtClean="0"/>
              <a:t>.Առաջին </a:t>
            </a:r>
            <a:r>
              <a:rPr lang="en-US" sz="2000" dirty="0" err="1" smtClean="0"/>
              <a:t>անգամ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ամրագրման</a:t>
            </a:r>
            <a:r>
              <a:rPr lang="en-US" sz="2000" dirty="0" smtClean="0"/>
              <a:t> և </a:t>
            </a:r>
            <a:r>
              <a:rPr lang="en-US" sz="2000" dirty="0" err="1" smtClean="0"/>
              <a:t>կարգավորման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հարցը</a:t>
            </a:r>
            <a:r>
              <a:rPr lang="en-US" sz="2000" dirty="0" smtClean="0"/>
              <a:t> </a:t>
            </a:r>
            <a:r>
              <a:rPr lang="en-US" sz="2000" dirty="0" err="1" smtClean="0"/>
              <a:t>շոշափվել</a:t>
            </a:r>
            <a:r>
              <a:rPr lang="en-US" sz="2000" dirty="0" smtClean="0"/>
              <a:t> է 1992թ.-ի </a:t>
            </a:r>
            <a:r>
              <a:rPr lang="en-US" sz="2000" dirty="0" err="1" smtClean="0"/>
              <a:t>հունիսի</a:t>
            </a:r>
            <a:r>
              <a:rPr lang="en-US" sz="2000" dirty="0" smtClean="0"/>
              <a:t> 5-ին </a:t>
            </a:r>
            <a:r>
              <a:rPr lang="en-US" sz="2000" dirty="0" err="1" smtClean="0"/>
              <a:t>Րիօ</a:t>
            </a:r>
            <a:r>
              <a:rPr lang="en-US" sz="2000" dirty="0" smtClean="0"/>
              <a:t> </a:t>
            </a:r>
            <a:r>
              <a:rPr lang="en-US" sz="2000" dirty="0" err="1" smtClean="0"/>
              <a:t>դե</a:t>
            </a:r>
            <a:r>
              <a:rPr lang="en-US" sz="2000" dirty="0" smtClean="0"/>
              <a:t> </a:t>
            </a:r>
            <a:r>
              <a:rPr lang="en-US" sz="2000" dirty="0" err="1" smtClean="0"/>
              <a:t>ժաներիոյում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ստորագրված</a:t>
            </a:r>
            <a:r>
              <a:rPr lang="en-US" sz="2000" dirty="0" smtClean="0"/>
              <a:t> </a:t>
            </a:r>
            <a:r>
              <a:rPr lang="en-US" sz="2000" b="1" dirty="0" smtClean="0"/>
              <a:t>&lt;&lt;</a:t>
            </a:r>
            <a:r>
              <a:rPr lang="en-US" sz="2000" b="1" dirty="0" err="1" smtClean="0"/>
              <a:t>Կենսաբազմազանության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մասին</a:t>
            </a:r>
            <a:r>
              <a:rPr lang="en-US" sz="2000" b="1" dirty="0" smtClean="0"/>
              <a:t>&gt;&gt; </a:t>
            </a:r>
            <a:r>
              <a:rPr lang="en-US" sz="2000" b="1" dirty="0" err="1" smtClean="0"/>
              <a:t>կոնվենցիան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էր</a:t>
            </a:r>
            <a:r>
              <a:rPr lang="en-US" sz="2000" b="1" dirty="0" smtClean="0"/>
              <a:t>:</a:t>
            </a:r>
          </a:p>
          <a:p>
            <a:r>
              <a:rPr lang="en-US" sz="2000" dirty="0" err="1" smtClean="0"/>
              <a:t>Կոնվենցիայի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նպատակն</a:t>
            </a:r>
            <a:r>
              <a:rPr lang="en-US" sz="2000" dirty="0" smtClean="0"/>
              <a:t> </a:t>
            </a:r>
            <a:r>
              <a:rPr lang="en-US" sz="2000" dirty="0" err="1" smtClean="0"/>
              <a:t>էր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հանդիսանում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բիօբազմազանության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պահպանությունը</a:t>
            </a:r>
            <a:r>
              <a:rPr lang="en-US" sz="2000" dirty="0" smtClean="0"/>
              <a:t> և </a:t>
            </a:r>
            <a:r>
              <a:rPr lang="en-US" sz="2000" dirty="0" err="1" smtClean="0"/>
              <a:t>կայուն</a:t>
            </a:r>
            <a:r>
              <a:rPr lang="en-US" sz="2000" dirty="0" smtClean="0"/>
              <a:t> </a:t>
            </a:r>
            <a:r>
              <a:rPr lang="en-US" sz="2000" dirty="0" err="1" smtClean="0"/>
              <a:t>օգտագործումը</a:t>
            </a:r>
            <a:r>
              <a:rPr lang="en-US" sz="2000" dirty="0" smtClean="0"/>
              <a:t> և </a:t>
            </a:r>
            <a:r>
              <a:rPr lang="en-US" sz="2000" dirty="0" err="1" smtClean="0"/>
              <a:t>հավասարության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 </a:t>
            </a:r>
            <a:r>
              <a:rPr lang="en-US" sz="2000" dirty="0" err="1" smtClean="0"/>
              <a:t>միասնական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օգուտի</a:t>
            </a:r>
            <a:r>
              <a:rPr lang="en-US" sz="2000" dirty="0" smtClean="0"/>
              <a:t> </a:t>
            </a:r>
            <a:r>
              <a:rPr lang="en-US" sz="2000" dirty="0" err="1" smtClean="0"/>
              <a:t>ստացումը</a:t>
            </a:r>
            <a:r>
              <a:rPr lang="en-US" sz="2000" dirty="0" smtClean="0"/>
              <a:t>՝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գենետիկական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ռեսուրսների</a:t>
            </a:r>
            <a:r>
              <a:rPr lang="en-US" sz="2000" dirty="0" smtClean="0"/>
              <a:t>  </a:t>
            </a:r>
            <a:r>
              <a:rPr lang="en-US" sz="2000" dirty="0" err="1" smtClean="0"/>
              <a:t>օգտագործման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հետ:Չնայած</a:t>
            </a:r>
            <a:r>
              <a:rPr lang="en-US" sz="2000" dirty="0" smtClean="0"/>
              <a:t> </a:t>
            </a:r>
            <a:r>
              <a:rPr lang="en-US" sz="2000" dirty="0" err="1" smtClean="0"/>
              <a:t>կոնվենցիայի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նպատակների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հասնելու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մեխանիզմները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իրականացվում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հիմնականում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ներքին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վրա:Շատ</a:t>
            </a:r>
            <a:r>
              <a:rPr lang="en-US" sz="2000" dirty="0" smtClean="0"/>
              <a:t> </a:t>
            </a:r>
            <a:r>
              <a:rPr lang="en-US" sz="2000" dirty="0" err="1" smtClean="0"/>
              <a:t>կարևոր</a:t>
            </a:r>
            <a:r>
              <a:rPr lang="en-US" sz="2000" dirty="0" smtClean="0"/>
              <a:t> </a:t>
            </a:r>
            <a:r>
              <a:rPr lang="en-US" sz="2000" dirty="0" err="1" smtClean="0"/>
              <a:t>դեր</a:t>
            </a:r>
            <a:r>
              <a:rPr lang="en-US" sz="2000" dirty="0" smtClean="0"/>
              <a:t> </a:t>
            </a:r>
            <a:r>
              <a:rPr lang="en-US" sz="2000" dirty="0" err="1" smtClean="0"/>
              <a:t>ունի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համագործակցությունը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ոլորտում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Կոնվենցիայում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մասնավորեցված</a:t>
            </a:r>
            <a:r>
              <a:rPr lang="en-US" sz="2000" dirty="0" smtClean="0"/>
              <a:t> է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հասկացությունը</a:t>
            </a:r>
            <a:endParaRPr lang="en-US" sz="2000" dirty="0" smtClean="0"/>
          </a:p>
          <a:p>
            <a:r>
              <a:rPr lang="en-US" sz="2000" b="1" dirty="0" smtClean="0"/>
              <a:t>&lt;&lt;</a:t>
            </a:r>
            <a:r>
              <a:rPr lang="en-US" sz="2000" b="1" dirty="0" err="1" smtClean="0"/>
              <a:t>Տեխնոլոգիայի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յուրաքանչյուր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ձև,որը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կապված</a:t>
            </a:r>
            <a:r>
              <a:rPr lang="en-US" sz="2000" b="1" dirty="0" smtClean="0"/>
              <a:t> է </a:t>
            </a:r>
            <a:r>
              <a:rPr lang="en-US" sz="2000" b="1" dirty="0" err="1" smtClean="0"/>
              <a:t>կենսաբանական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մեխանիզմների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օգտագործման,կենդանի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օրգանիզմների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կամ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դրանց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ածանցյալների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կամ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ապրանքների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փոփոխության,կամ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գործընթացների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հետ</a:t>
            </a:r>
            <a:r>
              <a:rPr lang="en-US" sz="2000" b="1" dirty="0" smtClean="0"/>
              <a:t>՝ </a:t>
            </a:r>
            <a:r>
              <a:rPr lang="en-US" sz="2000" b="1" dirty="0" err="1" smtClean="0"/>
              <a:t>դրանք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կոնկրետ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օգտագործման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նպատակով</a:t>
            </a:r>
            <a:r>
              <a:rPr lang="en-US" sz="2000" b="1" dirty="0" smtClean="0"/>
              <a:t>&gt;&gt;:</a:t>
            </a:r>
            <a:r>
              <a:rPr lang="en-US" sz="2000" dirty="0" err="1" smtClean="0"/>
              <a:t>Այդ</a:t>
            </a:r>
            <a:r>
              <a:rPr lang="en-US" sz="2000" dirty="0" smtClean="0"/>
              <a:t> </a:t>
            </a:r>
            <a:r>
              <a:rPr lang="en-US" sz="2000" dirty="0" err="1" smtClean="0"/>
              <a:t>իսկ</a:t>
            </a:r>
            <a:r>
              <a:rPr lang="en-US" sz="2000" dirty="0" smtClean="0"/>
              <a:t> </a:t>
            </a:r>
            <a:r>
              <a:rPr lang="en-US" sz="2000" dirty="0" err="1" smtClean="0"/>
              <a:t>պատճառով</a:t>
            </a:r>
            <a:r>
              <a:rPr lang="en-US" sz="2000" dirty="0" smtClean="0"/>
              <a:t> </a:t>
            </a:r>
            <a:r>
              <a:rPr lang="en-US" sz="2000" dirty="0" err="1" smtClean="0"/>
              <a:t>ակնհայտ</a:t>
            </a:r>
            <a:r>
              <a:rPr lang="en-US" sz="2000" dirty="0" smtClean="0"/>
              <a:t> </a:t>
            </a:r>
            <a:r>
              <a:rPr lang="en-US" sz="2000" dirty="0" err="1" smtClean="0"/>
              <a:t>է,որ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անհերքելիորեն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է </a:t>
            </a:r>
            <a:r>
              <a:rPr lang="en-US" sz="2000" dirty="0" err="1" smtClean="0"/>
              <a:t>կոնվենցիայի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դրա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իսկ</a:t>
            </a:r>
            <a:r>
              <a:rPr lang="en-US" sz="2000" dirty="0" smtClean="0"/>
              <a:t> </a:t>
            </a:r>
            <a:r>
              <a:rPr lang="en-US" sz="2000" dirty="0" err="1" smtClean="0"/>
              <a:t>սկզբից</a:t>
            </a:r>
            <a:r>
              <a:rPr lang="en-US" sz="2000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հարցերը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տարածված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կենվենցիայով</a:t>
            </a:r>
            <a:r>
              <a:rPr lang="en-US" sz="2000" dirty="0" smtClean="0"/>
              <a:t> </a:t>
            </a:r>
            <a:r>
              <a:rPr lang="en-US" sz="2000" dirty="0" err="1" smtClean="0"/>
              <a:t>չորս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հիմնական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խմբերի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hy-AM" sz="2000" i="1" dirty="0" smtClean="0"/>
              <a:t>գենետիկական ռեսուրսների</a:t>
            </a:r>
            <a:r>
              <a:rPr lang="en-US" sz="2000" i="1" dirty="0" smtClean="0"/>
              <a:t> </a:t>
            </a:r>
            <a:r>
              <a:rPr lang="hy-AM" sz="2000" i="1" dirty="0" smtClean="0"/>
              <a:t>մատչելիություն</a:t>
            </a:r>
            <a:endParaRPr lang="en-US" sz="2000" i="1" dirty="0" smtClean="0"/>
          </a:p>
          <a:p>
            <a:pPr>
              <a:buFont typeface="Wingdings" pitchFamily="2" charset="2"/>
              <a:buChar char="Ø"/>
            </a:pPr>
            <a:r>
              <a:rPr lang="en-US" sz="2000" i="1" dirty="0" smtClean="0"/>
              <a:t> կ</a:t>
            </a:r>
            <a:r>
              <a:rPr lang="hy-AM" sz="2000" i="1" dirty="0" smtClean="0"/>
              <a:t>ենսատեխնոլոգիայի</a:t>
            </a:r>
            <a:r>
              <a:rPr lang="en-US" sz="2000" i="1" dirty="0" smtClean="0"/>
              <a:t> </a:t>
            </a:r>
            <a:r>
              <a:rPr lang="hy-AM" sz="2000" i="1" dirty="0" smtClean="0"/>
              <a:t>փոխանցում</a:t>
            </a:r>
            <a:endParaRPr lang="en-US" sz="2000" i="1" dirty="0" smtClean="0"/>
          </a:p>
          <a:p>
            <a:pPr>
              <a:buFont typeface="Wingdings" pitchFamily="2" charset="2"/>
              <a:buChar char="Ø"/>
            </a:pPr>
            <a:r>
              <a:rPr lang="en-US" sz="2000" i="1" dirty="0" smtClean="0"/>
              <a:t> </a:t>
            </a:r>
            <a:r>
              <a:rPr lang="hy-AM" sz="2000" i="1" dirty="0" smtClean="0"/>
              <a:t>գենետիկ ինժեներիայի</a:t>
            </a:r>
            <a:r>
              <a:rPr lang="en-US" sz="2000" i="1" dirty="0" smtClean="0"/>
              <a:t> </a:t>
            </a:r>
            <a:r>
              <a:rPr lang="hy-AM" sz="2000" i="1" dirty="0" smtClean="0"/>
              <a:t>օգտագործման հետ կապված</a:t>
            </a:r>
            <a:r>
              <a:rPr lang="en-US" sz="2000" i="1" dirty="0" smtClean="0"/>
              <a:t> </a:t>
            </a:r>
            <a:r>
              <a:rPr lang="hy-AM" sz="2000" i="1" dirty="0" smtClean="0"/>
              <a:t>նպաստների</a:t>
            </a:r>
            <a:r>
              <a:rPr lang="en-US" sz="2000" i="1" dirty="0" smtClean="0"/>
              <a:t> </a:t>
            </a:r>
            <a:r>
              <a:rPr lang="hy-AM" sz="2000" i="1" dirty="0" smtClean="0"/>
              <a:t>բաշխում</a:t>
            </a:r>
            <a:endParaRPr lang="en-US" sz="2000" i="1" dirty="0" smtClean="0"/>
          </a:p>
          <a:p>
            <a:pPr>
              <a:buFont typeface="Wingdings" pitchFamily="2" charset="2"/>
              <a:buChar char="Ø"/>
            </a:pPr>
            <a:r>
              <a:rPr lang="en-US" sz="2000" i="1" dirty="0" smtClean="0"/>
              <a:t> </a:t>
            </a:r>
            <a:r>
              <a:rPr lang="en-US" sz="2000" i="1" dirty="0" err="1" smtClean="0"/>
              <a:t>անվտանգություն</a:t>
            </a:r>
            <a:endParaRPr lang="en-US" sz="2000" i="1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Ինչ</a:t>
            </a:r>
            <a:r>
              <a:rPr lang="en-US" sz="2000" dirty="0" smtClean="0"/>
              <a:t> </a:t>
            </a:r>
            <a:r>
              <a:rPr lang="en-US" sz="2000" dirty="0" err="1" smtClean="0"/>
              <a:t>վերաբերվում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անվտանգությանը,ապա</a:t>
            </a:r>
            <a:r>
              <a:rPr lang="en-US" sz="2000" dirty="0" smtClean="0"/>
              <a:t> </a:t>
            </a:r>
            <a:r>
              <a:rPr lang="en-US" sz="2000" dirty="0" err="1" smtClean="0"/>
              <a:t>կոնվենցիան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առաջարկում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հատուկ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միջոցներ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ձեռնարկել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և </a:t>
            </a:r>
            <a:r>
              <a:rPr lang="en-US" sz="2000" dirty="0" err="1" smtClean="0"/>
              <a:t>ներազգային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մակարդակով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գործունեությունում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հաստատման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համար:Յուրաքանչյուր</a:t>
            </a:r>
            <a:r>
              <a:rPr lang="en-US" sz="2000" dirty="0" smtClean="0"/>
              <a:t> </a:t>
            </a:r>
            <a:r>
              <a:rPr lang="en-US" sz="2000" dirty="0" err="1" smtClean="0"/>
              <a:t>երկիր</a:t>
            </a:r>
            <a:r>
              <a:rPr lang="en-US" sz="2000" dirty="0" smtClean="0"/>
              <a:t> </a:t>
            </a:r>
            <a:r>
              <a:rPr lang="en-US" sz="2000" dirty="0" err="1" smtClean="0"/>
              <a:t>պետք</a:t>
            </a:r>
            <a:r>
              <a:rPr lang="en-US" sz="2000" dirty="0" smtClean="0"/>
              <a:t> է </a:t>
            </a:r>
            <a:r>
              <a:rPr lang="en-US" sz="2000" dirty="0" err="1" smtClean="0"/>
              <a:t>հնարավորության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սահմաններում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կարրգավորման,ռիսկերի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նվազեցման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միջոցներ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կիրառի,իրականացնի</a:t>
            </a:r>
            <a:r>
              <a:rPr lang="en-US" sz="2000" dirty="0" smtClean="0"/>
              <a:t> </a:t>
            </a:r>
            <a:r>
              <a:rPr lang="en-US" sz="2000" dirty="0" err="1" smtClean="0"/>
              <a:t>հսկողության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կապված</a:t>
            </a:r>
            <a:r>
              <a:rPr lang="en-US" sz="2000" dirty="0" smtClean="0"/>
              <a:t> ԳԾՕ-</a:t>
            </a:r>
            <a:r>
              <a:rPr lang="en-US" sz="2000" dirty="0" err="1" smtClean="0"/>
              <a:t>ների</a:t>
            </a:r>
            <a:r>
              <a:rPr lang="en-US" sz="2000" dirty="0" smtClean="0"/>
              <a:t>, </a:t>
            </a:r>
            <a:r>
              <a:rPr lang="en-US" sz="2000" dirty="0" err="1" smtClean="0"/>
              <a:t>որոնք</a:t>
            </a:r>
            <a:r>
              <a:rPr lang="en-US" sz="2000" dirty="0" smtClean="0"/>
              <a:t> </a:t>
            </a:r>
            <a:r>
              <a:rPr lang="en-US" sz="2000" dirty="0" err="1" smtClean="0"/>
              <a:t>հանդիսանում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արդյունքը</a:t>
            </a:r>
            <a:r>
              <a:rPr lang="en-US" sz="2000" dirty="0" smtClean="0"/>
              <a:t> և </a:t>
            </a:r>
            <a:r>
              <a:rPr lang="en-US" sz="2000" dirty="0" err="1" smtClean="0"/>
              <a:t>որոնք</a:t>
            </a:r>
            <a:r>
              <a:rPr lang="en-US" sz="2000" dirty="0" smtClean="0"/>
              <a:t> </a:t>
            </a:r>
            <a:r>
              <a:rPr lang="en-US" sz="2000" dirty="0" err="1" smtClean="0"/>
              <a:t>կարող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ունենալ</a:t>
            </a:r>
            <a:r>
              <a:rPr lang="en-US" sz="2000" dirty="0" smtClean="0"/>
              <a:t> </a:t>
            </a:r>
            <a:r>
              <a:rPr lang="en-US" sz="2000" dirty="0" err="1" smtClean="0"/>
              <a:t>վնասակար</a:t>
            </a:r>
            <a:r>
              <a:rPr lang="en-US" sz="2000" dirty="0" smtClean="0"/>
              <a:t> </a:t>
            </a:r>
            <a:r>
              <a:rPr lang="en-US" sz="2000" dirty="0" err="1" smtClean="0"/>
              <a:t>էկոլոգիական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հետևանքներ</a:t>
            </a:r>
            <a:r>
              <a:rPr lang="en-US" sz="2000" dirty="0" smtClean="0"/>
              <a:t>,  </a:t>
            </a:r>
            <a:r>
              <a:rPr lang="en-US" sz="2000" dirty="0" err="1" smtClean="0"/>
              <a:t>օգտագործման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կամ</a:t>
            </a:r>
            <a:r>
              <a:rPr lang="en-US" sz="2000" dirty="0" smtClean="0"/>
              <a:t> </a:t>
            </a:r>
            <a:r>
              <a:rPr lang="en-US" sz="2000" dirty="0" err="1" smtClean="0"/>
              <a:t>բաց</a:t>
            </a:r>
            <a:r>
              <a:rPr lang="en-US" sz="2000" dirty="0" smtClean="0"/>
              <a:t> </a:t>
            </a:r>
            <a:r>
              <a:rPr lang="en-US" sz="2000" dirty="0" err="1" smtClean="0"/>
              <a:t>թողման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հետ</a:t>
            </a:r>
            <a:r>
              <a:rPr lang="en-US" sz="2000" dirty="0" smtClean="0"/>
              <a:t>:</a:t>
            </a:r>
          </a:p>
        </p:txBody>
      </p:sp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568952" cy="6336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կոնվենցիայի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 </a:t>
            </a:r>
            <a:r>
              <a:rPr lang="en-US" sz="2000" dirty="0" err="1" smtClean="0"/>
              <a:t>բազմաթիվ</a:t>
            </a:r>
            <a:r>
              <a:rPr lang="en-US" sz="2000" dirty="0" smtClean="0"/>
              <a:t> </a:t>
            </a:r>
            <a:r>
              <a:rPr lang="en-US" sz="2000" dirty="0" err="1" smtClean="0"/>
              <a:t>երկրներ</a:t>
            </a:r>
            <a:r>
              <a:rPr lang="en-US" sz="2000" dirty="0" smtClean="0"/>
              <a:t> </a:t>
            </a:r>
            <a:r>
              <a:rPr lang="en-US" sz="2000" dirty="0" err="1" smtClean="0"/>
              <a:t>ընդունել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ներքին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օրենսդրական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ակտեր:Օր</a:t>
            </a:r>
            <a:r>
              <a:rPr lang="en-US" sz="2000" dirty="0" smtClean="0"/>
              <a:t>՝. </a:t>
            </a:r>
            <a:r>
              <a:rPr lang="en-US" sz="2000" dirty="0" err="1" smtClean="0"/>
              <a:t>Բելարունը</a:t>
            </a:r>
            <a:r>
              <a:rPr lang="en-US" sz="2000" dirty="0" smtClean="0"/>
              <a:t> </a:t>
            </a:r>
            <a:r>
              <a:rPr lang="en-US" sz="2000" dirty="0" err="1" smtClean="0"/>
              <a:t>ընդունել</a:t>
            </a:r>
            <a:r>
              <a:rPr lang="en-US" sz="2000" dirty="0" smtClean="0"/>
              <a:t> է </a:t>
            </a:r>
            <a:r>
              <a:rPr lang="en-US" sz="2000" dirty="0" err="1" smtClean="0"/>
              <a:t>օրենք</a:t>
            </a:r>
            <a:r>
              <a:rPr lang="en-US" sz="2000" b="1" dirty="0" smtClean="0"/>
              <a:t>&lt;&lt;</a:t>
            </a:r>
            <a:r>
              <a:rPr lang="en-US" sz="2000" b="1" dirty="0" err="1" smtClean="0"/>
              <a:t>Գենային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ինժիներական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գորրծունեության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անվտանգության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մասին</a:t>
            </a:r>
            <a:r>
              <a:rPr lang="en-US" sz="2000" b="1" dirty="0" smtClean="0"/>
              <a:t>&gt;&gt;:</a:t>
            </a:r>
          </a:p>
          <a:p>
            <a:r>
              <a:rPr lang="en-US" sz="2000" dirty="0" err="1" smtClean="0"/>
              <a:t>Ըստ</a:t>
            </a:r>
            <a:r>
              <a:rPr lang="en-US" sz="2000" dirty="0" smtClean="0"/>
              <a:t> </a:t>
            </a:r>
            <a:r>
              <a:rPr lang="en-US" sz="2000" dirty="0" err="1" smtClean="0"/>
              <a:t>նշված</a:t>
            </a:r>
            <a:r>
              <a:rPr lang="en-US" sz="2000" dirty="0" smtClean="0"/>
              <a:t> </a:t>
            </a:r>
            <a:r>
              <a:rPr lang="en-US" sz="2000" dirty="0" err="1" smtClean="0"/>
              <a:t>օրենքի</a:t>
            </a:r>
            <a:r>
              <a:rPr lang="en-US" sz="2000" dirty="0" smtClean="0"/>
              <a:t> գ</a:t>
            </a:r>
            <a:r>
              <a:rPr lang="hy-AM" sz="2000" dirty="0" smtClean="0"/>
              <a:t>ենետիկ ինժեներիայի գործունեության անվտանգության </a:t>
            </a:r>
            <a:r>
              <a:rPr lang="en-US" sz="2000" dirty="0" smtClean="0"/>
              <a:t>հ</a:t>
            </a:r>
            <a:r>
              <a:rPr lang="hy-AM" sz="2000" dirty="0" smtClean="0"/>
              <a:t>իմնական սկզբունքներն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hy-AM" sz="2000" dirty="0" smtClean="0"/>
              <a:t>գեն</a:t>
            </a:r>
            <a:r>
              <a:rPr lang="en-US" sz="2000" dirty="0" err="1" smtClean="0"/>
              <a:t>ային</a:t>
            </a:r>
            <a:r>
              <a:rPr lang="hy-AM" sz="2000" dirty="0" smtClean="0"/>
              <a:t> ինժեներիայի գործունեության համար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միջոցների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ձեռնարկում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գիտականորեն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հիմնավորված</a:t>
            </a:r>
            <a:r>
              <a:rPr lang="en-US" sz="2000" dirty="0" smtClean="0"/>
              <a:t>,</a:t>
            </a:r>
            <a:r>
              <a:rPr lang="hy-AM" sz="2000" dirty="0" smtClean="0"/>
              <a:t> Ինտեգրված</a:t>
            </a:r>
            <a:r>
              <a:rPr lang="en-US" sz="2000" dirty="0" smtClean="0"/>
              <a:t>,և</a:t>
            </a:r>
            <a:r>
              <a:rPr lang="hy-AM" sz="2000" dirty="0" smtClean="0"/>
              <a:t> անհատականացված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մոտեցումը</a:t>
            </a:r>
            <a:r>
              <a:rPr lang="en-US" sz="2000" dirty="0" smtClean="0"/>
              <a:t>, </a:t>
            </a:r>
            <a:r>
              <a:rPr lang="hy-AM" sz="2000" dirty="0" smtClean="0"/>
              <a:t>մարդու առողջության եւ շրջակա միջավայրի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hy-AM" sz="2000" dirty="0" smtClean="0"/>
              <a:t> գեն</a:t>
            </a:r>
            <a:r>
              <a:rPr lang="en-US" sz="2000" dirty="0" err="1" smtClean="0"/>
              <a:t>ային</a:t>
            </a:r>
            <a:r>
              <a:rPr lang="hy-AM" sz="2000" dirty="0" smtClean="0"/>
              <a:t> ինժեներիայի</a:t>
            </a:r>
            <a:r>
              <a:rPr lang="en-US" sz="2000" dirty="0" smtClean="0"/>
              <a:t>  </a:t>
            </a:r>
            <a:r>
              <a:rPr lang="hy-AM" sz="2000" dirty="0" smtClean="0"/>
              <a:t>հնարավոր վնասակար ազդեցությ</a:t>
            </a:r>
            <a:r>
              <a:rPr lang="en-US" sz="2000" dirty="0" smtClean="0"/>
              <a:t>ա</a:t>
            </a:r>
            <a:r>
              <a:rPr lang="hy-AM" sz="2000" dirty="0" smtClean="0"/>
              <a:t>ն ռիսկերի գնահա</a:t>
            </a:r>
            <a:r>
              <a:rPr lang="en-US" sz="2000" dirty="0" err="1" smtClean="0"/>
              <a:t>տման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պարագայում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hy-AM" sz="2000" dirty="0" smtClean="0"/>
              <a:t>գեն</a:t>
            </a:r>
            <a:r>
              <a:rPr lang="en-US" sz="2000" dirty="0" err="1" smtClean="0"/>
              <a:t>ային</a:t>
            </a:r>
            <a:r>
              <a:rPr lang="hy-AM" sz="2000" dirty="0" smtClean="0"/>
              <a:t> ինժեներիա</a:t>
            </a:r>
            <a:r>
              <a:rPr lang="en-US" sz="2000" dirty="0" err="1" smtClean="0"/>
              <a:t>կան</a:t>
            </a:r>
            <a:r>
              <a:rPr lang="en-US" sz="2000" dirty="0" smtClean="0"/>
              <a:t> </a:t>
            </a:r>
            <a:r>
              <a:rPr lang="en-US" sz="2000" dirty="0" err="1" smtClean="0"/>
              <a:t>օրգանիզմների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փորձաքննության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անկախություն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hy-AM" sz="2000" dirty="0" smtClean="0"/>
              <a:t>տեղեկությունների հասանելիությունը</a:t>
            </a:r>
            <a:r>
              <a:rPr lang="en-US" sz="2000" dirty="0" smtClean="0"/>
              <a:t> 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ոլորտում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Բելառուսոմ</a:t>
            </a:r>
            <a:r>
              <a:rPr lang="en-US" sz="2000" dirty="0" smtClean="0"/>
              <a:t> </a:t>
            </a:r>
            <a:r>
              <a:rPr lang="en-US" sz="2000" dirty="0" err="1" smtClean="0"/>
              <a:t>այս</a:t>
            </a:r>
            <a:r>
              <a:rPr lang="en-US" sz="2000" dirty="0" smtClean="0"/>
              <a:t> </a:t>
            </a:r>
            <a:r>
              <a:rPr lang="en-US" sz="2000" dirty="0" err="1" smtClean="0"/>
              <a:t>ոլորտի</a:t>
            </a:r>
            <a:r>
              <a:rPr lang="en-US" sz="2000" dirty="0" smtClean="0"/>
              <a:t> </a:t>
            </a:r>
            <a:r>
              <a:rPr lang="en-US" sz="2000" dirty="0" err="1" smtClean="0"/>
              <a:t>դրական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տենդենց</a:t>
            </a:r>
            <a:r>
              <a:rPr lang="en-US" sz="2000" dirty="0" smtClean="0"/>
              <a:t> է  </a:t>
            </a:r>
            <a:r>
              <a:rPr lang="en-US" sz="2000" dirty="0" err="1" smtClean="0"/>
              <a:t>վարչական</a:t>
            </a:r>
            <a:r>
              <a:rPr lang="en-US" sz="2000" dirty="0" smtClean="0"/>
              <a:t> և </a:t>
            </a:r>
            <a:r>
              <a:rPr lang="en-US" sz="2000" dirty="0" err="1" smtClean="0"/>
              <a:t>քրեական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պատասխանատվության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նախատեսումը</a:t>
            </a:r>
            <a:r>
              <a:rPr lang="en-US" sz="2000" dirty="0" smtClean="0"/>
              <a:t> &lt;&lt;</a:t>
            </a:r>
            <a:r>
              <a:rPr lang="en-US" sz="2000" dirty="0" err="1" smtClean="0"/>
              <a:t>Գենային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ինժիներական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անվտանգության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մասին</a:t>
            </a:r>
            <a:r>
              <a:rPr lang="en-US" sz="2000" dirty="0" smtClean="0"/>
              <a:t>&gt;&gt;</a:t>
            </a:r>
            <a:r>
              <a:rPr lang="en-US" sz="2000" dirty="0" err="1" smtClean="0"/>
              <a:t>օրենքի</a:t>
            </a:r>
            <a:r>
              <a:rPr lang="en-US" sz="2000" dirty="0" smtClean="0"/>
              <a:t> </a:t>
            </a:r>
            <a:r>
              <a:rPr lang="en-US" sz="2000" dirty="0" err="1" smtClean="0"/>
              <a:t>նորմերը</a:t>
            </a:r>
            <a:r>
              <a:rPr lang="en-US" sz="2000" dirty="0" smtClean="0"/>
              <a:t> </a:t>
            </a:r>
            <a:r>
              <a:rPr lang="en-US" sz="2000" dirty="0" err="1" smtClean="0"/>
              <a:t>խախտելու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դեպքում</a:t>
            </a:r>
            <a:r>
              <a:rPr lang="en-US" sz="2000" dirty="0" smtClean="0"/>
              <a:t>: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1069</Words>
  <Application>Microsoft Office PowerPoint</Application>
  <PresentationFormat>On-screen Show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Գենային ինժիներիա</vt:lpstr>
      <vt:lpstr>Գենային ինժիներիայի  ծագումը ԵՎ զարգացումը </vt:lpstr>
      <vt:lpstr>Slide 3</vt:lpstr>
      <vt:lpstr>Slide 4</vt:lpstr>
      <vt:lpstr>Slide 5</vt:lpstr>
      <vt:lpstr>Գենային ինժիներիայի իրավական ասպեկտները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Գենային ինժիներիա</dc:title>
  <dc:creator>user</dc:creator>
  <cp:lastModifiedBy>user</cp:lastModifiedBy>
  <cp:revision>89</cp:revision>
  <dcterms:created xsi:type="dcterms:W3CDTF">2013-12-02T15:34:49Z</dcterms:created>
  <dcterms:modified xsi:type="dcterms:W3CDTF">2013-12-20T21:13:09Z</dcterms:modified>
</cp:coreProperties>
</file>