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4" r:id="rId26"/>
    <p:sldId id="280" r:id="rId27"/>
    <p:sldId id="281" r:id="rId28"/>
    <p:sldId id="282" r:id="rId29"/>
    <p:sldId id="283" r:id="rId30"/>
    <p:sldId id="287" r:id="rId31"/>
    <p:sldId id="285" r:id="rId32"/>
    <p:sldId id="286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autoTitleDeleted val="1"/>
    <c:plotArea>
      <c:layout>
        <c:manualLayout>
          <c:layoutTarget val="inner"/>
          <c:xMode val="edge"/>
          <c:yMode val="edge"/>
          <c:x val="4.7759793914649587E-2"/>
          <c:y val="3.0242473196119835E-2"/>
          <c:w val="0.47632837561971447"/>
          <c:h val="0.9334665589685363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1"/>
          <c:cat>
            <c:strRef>
              <c:f>Sheet1!$A$2:$A$5</c:f>
              <c:strCache>
                <c:ptCount val="4"/>
                <c:pt idx="0">
                  <c:v>Վարելոհողեր</c:v>
                </c:pt>
                <c:pt idx="1">
                  <c:v>Այգիներ պլանտացիաներ</c:v>
                </c:pt>
                <c:pt idx="2">
                  <c:v>Մարգագետիններ</c:v>
                </c:pt>
                <c:pt idx="3">
                  <c:v>Անտառներ և թփուտներ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4635000</c:v>
                </c:pt>
                <c:pt idx="1">
                  <c:v>1010000</c:v>
                </c:pt>
                <c:pt idx="2">
                  <c:v>3162000</c:v>
                </c:pt>
                <c:pt idx="3">
                  <c:v>4090000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Sheet1!$A$2:$A$5</c:f>
              <c:strCache>
                <c:ptCount val="4"/>
                <c:pt idx="0">
                  <c:v>Վարելոհողեր</c:v>
                </c:pt>
                <c:pt idx="1">
                  <c:v>Այգիներ պլանտացիաներ</c:v>
                </c:pt>
                <c:pt idx="2">
                  <c:v>Մարգագետիններ</c:v>
                </c:pt>
                <c:pt idx="3">
                  <c:v>Անտառներ և թփուտներ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4635000</c:v>
                </c:pt>
                <c:pt idx="1">
                  <c:v>1010000</c:v>
                </c:pt>
                <c:pt idx="2">
                  <c:v>3162000</c:v>
                </c:pt>
                <c:pt idx="3">
                  <c:v>4090000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1767025215598084"/>
          <c:y val="0.38417850951031868"/>
          <c:w val="0.26622527652793399"/>
          <c:h val="0.517908174342479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Եգիպտացորենի</a:t>
            </a:r>
            <a:endParaRPr lang="en-US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Եգիպտացորեն</c:v>
                </c:pt>
                <c:pt idx="1">
                  <c:v>ԳՄ եգիպտացորեն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4000" dirty="0" err="1" smtClean="0"/>
              <a:t>Սոյայի</a:t>
            </a:r>
            <a:endParaRPr lang="en-US" sz="4000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Pt>
            <c:idx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explosion val="17"/>
          </c:dPt>
          <c:cat>
            <c:strRef>
              <c:f>Sheet1!$A$2:$A$3</c:f>
              <c:strCache>
                <c:ptCount val="2"/>
                <c:pt idx="0">
                  <c:v>Սոյա</c:v>
                </c:pt>
                <c:pt idx="1">
                  <c:v>ԳՄ սոյա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4000"/>
            </a:pPr>
            <a:r>
              <a:rPr lang="en-US" sz="4000" dirty="0" err="1" smtClean="0"/>
              <a:t>Հալածուկի</a:t>
            </a:r>
            <a:endParaRPr lang="en-US" sz="4000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explosion val="4"/>
          </c:dPt>
          <c:cat>
            <c:strRef>
              <c:f>Sheet1!$A$2:$A$3</c:f>
              <c:strCache>
                <c:ptCount val="2"/>
                <c:pt idx="0">
                  <c:v>Հալածուկ</c:v>
                </c:pt>
                <c:pt idx="1">
                  <c:v>ԳՄ հալծուկ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0.38889</cdr:x>
      <cdr:y>0.30329</cdr:y>
    </cdr:from>
    <cdr:to>
      <cdr:x>0.48148</cdr:x>
      <cdr:y>0.37063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07833" y="1548411"/>
          <a:ext cx="811389" cy="3438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1.372  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</cdr:x>
      <cdr:y>0.35773</cdr:y>
    </cdr:from>
    <cdr:to>
      <cdr:x>0.61111</cdr:x>
      <cdr:y>0.57547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14800" y="150222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0.14815</cdr:x>
      <cdr:y>0.30329</cdr:y>
    </cdr:from>
    <cdr:to>
      <cdr:x>0.27778</cdr:x>
      <cdr:y>0.39402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19200" y="1273629"/>
          <a:ext cx="1066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101 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0.18519</cdr:x>
      <cdr:y>0.75693</cdr:y>
    </cdr:from>
    <cdr:to>
      <cdr:x>0.28704</cdr:x>
      <cdr:y>0.82951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24000" y="3178629"/>
          <a:ext cx="838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3.162 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0.37037</cdr:x>
      <cdr:y>0.75693</cdr:y>
    </cdr:from>
    <cdr:to>
      <cdr:x>0.43519</cdr:x>
      <cdr:y>0.8658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048000" y="3178629"/>
          <a:ext cx="533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   4.090 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0.48148</cdr:x>
      <cdr:y>0.08554</cdr:y>
    </cdr:from>
    <cdr:to>
      <cdr:x>0.59259</cdr:x>
      <cdr:y>0.23071</cdr:y>
    </cdr:to>
    <cdr:sp macro="" textlink="">
      <cdr:nvSpPr>
        <cdr:cNvPr id="8" name="Straight Arrow Connector 7"/>
        <cdr:cNvSpPr/>
      </cdr:nvSpPr>
      <cdr:spPr>
        <a:xfrm xmlns:a="http://schemas.openxmlformats.org/drawingml/2006/main" flipV="1">
          <a:off x="3962400" y="359229"/>
          <a:ext cx="914400" cy="6096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b="0" dirty="0"/>
        </a:p>
      </cdr:txBody>
    </cdr:sp>
  </cdr:relSizeAnchor>
  <cdr:relSizeAnchor xmlns:cdr="http://schemas.openxmlformats.org/drawingml/2006/chartDrawing">
    <cdr:from>
      <cdr:x>0.60185</cdr:x>
      <cdr:y>0</cdr:y>
    </cdr:from>
    <cdr:to>
      <cdr:x>0.97222</cdr:x>
      <cdr:y>0.16331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4953000" y="0"/>
          <a:ext cx="3048000" cy="6858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     </a:t>
          </a:r>
          <a:r>
            <a:rPr lang="en-US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  60 </a:t>
          </a:r>
          <a:r>
            <a:rPr lang="en-US" sz="20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մլն</a:t>
          </a:r>
          <a:r>
            <a:rPr lang="en-US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հա</a:t>
          </a:r>
          <a:r>
            <a:rPr lang="en-US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  </a:t>
          </a:r>
          <a:r>
            <a:rPr lang="en-US" sz="16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տրանգեն</a:t>
          </a:r>
          <a:r>
            <a:rPr lang="en-US" sz="16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ցանքատարածություններ</a:t>
          </a:r>
          <a:endParaRPr lang="en-US" sz="1600" dirty="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0.8125</cdr:x>
      <cdr:y>0.16204</cdr:y>
    </cdr:from>
    <cdr:to>
      <cdr:x>0.81786</cdr:x>
      <cdr:y>0.29167</cdr:y>
    </cdr:to>
    <cdr:sp macro="" textlink="">
      <cdr:nvSpPr>
        <cdr:cNvPr id="11" name="Straight Arrow Connector 10"/>
        <cdr:cNvSpPr/>
      </cdr:nvSpPr>
      <cdr:spPr>
        <a:xfrm xmlns:a="http://schemas.openxmlformats.org/drawingml/2006/main" rot="5400000" flipV="1">
          <a:off x="6652259" y="1043942"/>
          <a:ext cx="609602" cy="4571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0.74107</cdr:x>
      <cdr:y>0.27546</cdr:y>
    </cdr:from>
    <cdr:to>
      <cdr:x>0.97321</cdr:x>
      <cdr:y>0.38889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6324600" y="1295400"/>
          <a:ext cx="1981200" cy="5334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2800" dirty="0" smtClean="0">
              <a:solidFill>
                <a:schemeClr val="tx1">
                  <a:lumMod val="95000"/>
                  <a:lumOff val="5000"/>
                </a:schemeClr>
              </a:solidFill>
            </a:rPr>
            <a:t>60% </a:t>
          </a:r>
          <a:r>
            <a:rPr lang="en-US" sz="2400" dirty="0" smtClean="0">
              <a:solidFill>
                <a:schemeClr val="tx1">
                  <a:lumMod val="95000"/>
                  <a:lumOff val="5000"/>
                </a:schemeClr>
              </a:solidFill>
            </a:rPr>
            <a:t>ԱՄՆ </a:t>
          </a:r>
          <a:endParaRPr lang="en-US" sz="2400" dirty="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0.39815</cdr:x>
      <cdr:y>0.45458</cdr:y>
    </cdr:from>
    <cdr:to>
      <cdr:x>0.50926</cdr:x>
      <cdr:y>0.57243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76600" y="2057400"/>
          <a:ext cx="9144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4400" dirty="0" smtClean="0"/>
            <a:t>75%</a:t>
          </a:r>
          <a:endParaRPr lang="en-US" sz="4400" dirty="0"/>
        </a:p>
      </cdr:txBody>
    </cdr:sp>
  </cdr:relSizeAnchor>
  <cdr:relSizeAnchor xmlns:cdr="http://schemas.openxmlformats.org/drawingml/2006/chartDrawing">
    <cdr:from>
      <cdr:x>0.19444</cdr:x>
      <cdr:y>0.25254</cdr:y>
    </cdr:from>
    <cdr:to>
      <cdr:x>0.28704</cdr:x>
      <cdr:y>0.45458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00200" y="1143000"/>
          <a:ext cx="7620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4400" dirty="0" smtClean="0"/>
            <a:t>25%</a:t>
          </a:r>
          <a:endParaRPr lang="en-US" sz="4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0.46296</cdr:x>
      <cdr:y>0.48825</cdr:y>
    </cdr:from>
    <cdr:to>
      <cdr:x>0.58333</cdr:x>
      <cdr:y>0.62294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2209800"/>
          <a:ext cx="9906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3600" dirty="0" smtClean="0"/>
            <a:t>62%</a:t>
          </a:r>
          <a:endParaRPr lang="en-US" sz="3600" dirty="0"/>
        </a:p>
      </cdr:txBody>
    </cdr:sp>
  </cdr:relSizeAnchor>
  <cdr:relSizeAnchor xmlns:cdr="http://schemas.openxmlformats.org/drawingml/2006/chartDrawing">
    <cdr:from>
      <cdr:x>0.21296</cdr:x>
      <cdr:y>0.30305</cdr:y>
    </cdr:from>
    <cdr:to>
      <cdr:x>0.35185</cdr:x>
      <cdr:y>0.50509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52600" y="1371600"/>
          <a:ext cx="11430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3600" dirty="0" smtClean="0"/>
            <a:t>38%</a:t>
          </a:r>
          <a:endParaRPr lang="en-US" sz="36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0.37037</cdr:x>
      <cdr:y>0.62294</cdr:y>
    </cdr:from>
    <cdr:to>
      <cdr:x>0.52778</cdr:x>
      <cdr:y>0.7913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48000" y="2819400"/>
          <a:ext cx="129540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3600" dirty="0" smtClean="0"/>
            <a:t>90 %</a:t>
          </a:r>
        </a:p>
        <a:p xmlns:a="http://schemas.openxmlformats.org/drawingml/2006/main">
          <a:endParaRPr lang="en-US" dirty="0"/>
        </a:p>
        <a:p xmlns:a="http://schemas.openxmlformats.org/drawingml/2006/main">
          <a:endParaRPr lang="en-US" sz="1100" dirty="0" smtClean="0"/>
        </a:p>
        <a:p xmlns:a="http://schemas.openxmlformats.org/drawingml/2006/main">
          <a:endParaRPr lang="en-US" dirty="0"/>
        </a:p>
        <a:p xmlns:a="http://schemas.openxmlformats.org/drawingml/2006/main">
          <a:endParaRPr lang="en-US" sz="1100" dirty="0" smtClean="0"/>
        </a:p>
        <a:p xmlns:a="http://schemas.openxmlformats.org/drawingml/2006/main">
          <a:endParaRPr lang="en-US" dirty="0"/>
        </a:p>
        <a:p xmlns:a="http://schemas.openxmlformats.org/drawingml/2006/main">
          <a:endParaRPr lang="en-US" sz="1100" dirty="0" smtClean="0"/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0.27778</cdr:x>
      <cdr:y>0.15153</cdr:y>
    </cdr:from>
    <cdr:to>
      <cdr:x>0.39815</cdr:x>
      <cdr:y>0.4209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86000" y="685800"/>
          <a:ext cx="990600" cy="1219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3600" dirty="0" smtClean="0"/>
            <a:t>10%</a:t>
          </a:r>
          <a:endParaRPr lang="en-US" sz="36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75713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Խ.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Աբովյանի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անվան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Հայկական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Պետական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Մանկավարժական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համալսարան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 smtClean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Կենսաբանության-Քիմիայի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և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Աշխարհագրության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ֆակ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Աշխարհագրության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բաժին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                         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Մագիստրատուրա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I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0000"/>
                </a:solidFill>
                <a:latin typeface="Sylfaen" pitchFamily="18" charset="0"/>
                <a:cs typeface="Times New Roman" pitchFamily="18" charset="0"/>
              </a:rPr>
              <a:t>                             </a:t>
            </a:r>
            <a:r>
              <a:rPr lang="en-US" sz="2000" b="1" dirty="0" err="1" smtClean="0">
                <a:solidFill>
                  <a:schemeClr val="tx1"/>
                </a:solidFill>
                <a:latin typeface="Sylfaen" pitchFamily="18" charset="0"/>
                <a:cs typeface="Times New Roman" pitchFamily="18" charset="0"/>
              </a:rPr>
              <a:t>Անտոնյան</a:t>
            </a:r>
            <a:r>
              <a:rPr lang="en-US" sz="2000" b="1" dirty="0" smtClean="0">
                <a:solidFill>
                  <a:schemeClr val="tx1"/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ylfaen" pitchFamily="18" charset="0"/>
                <a:cs typeface="Times New Roman" pitchFamily="18" charset="0"/>
              </a:rPr>
              <a:t>Շուշան</a:t>
            </a:r>
            <a:endParaRPr lang="en-US" sz="2000" b="1" dirty="0" smtClean="0">
              <a:solidFill>
                <a:schemeClr val="tx1"/>
              </a:solidFill>
              <a:latin typeface="Sylfae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 smtClean="0">
              <a:solidFill>
                <a:srgbClr val="FF0000"/>
              </a:solidFill>
              <a:latin typeface="Sylfae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 smtClean="0">
              <a:solidFill>
                <a:srgbClr val="FF0000"/>
              </a:solidFill>
              <a:latin typeface="Sylfae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 smtClean="0">
              <a:solidFill>
                <a:srgbClr val="FF0000"/>
              </a:solidFill>
              <a:latin typeface="Sylfae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 smtClean="0">
                <a:solidFill>
                  <a:srgbClr val="FF0000"/>
                </a:solidFill>
                <a:latin typeface="Sylfaen" pitchFamily="18" charset="0"/>
                <a:cs typeface="Times New Roman" pitchFamily="18" charset="0"/>
              </a:rPr>
              <a:t>Գենետիկորեն</a:t>
            </a:r>
            <a:r>
              <a:rPr lang="en-US" sz="2400" b="1" dirty="0" smtClean="0">
                <a:solidFill>
                  <a:srgbClr val="FF0000"/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ylfaen" pitchFamily="18" charset="0"/>
                <a:cs typeface="Times New Roman" pitchFamily="18" charset="0"/>
              </a:rPr>
              <a:t>ձևափոխված</a:t>
            </a:r>
            <a:r>
              <a:rPr lang="en-US" sz="2400" b="1" dirty="0" smtClean="0">
                <a:solidFill>
                  <a:srgbClr val="FF0000"/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ylfaen" pitchFamily="18" charset="0"/>
                <a:cs typeface="Times New Roman" pitchFamily="18" charset="0"/>
              </a:rPr>
              <a:t>օրգանիզմներ</a:t>
            </a:r>
            <a:r>
              <a:rPr lang="en-US" sz="2400" b="1" dirty="0" smtClean="0">
                <a:solidFill>
                  <a:srgbClr val="FF0000"/>
                </a:solidFill>
                <a:latin typeface="Sylfaen" pitchFamily="18" charset="0"/>
                <a:cs typeface="Times New Roman" pitchFamily="18" charset="0"/>
              </a:rPr>
              <a:t>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FF0000"/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ylfaen" pitchFamily="18" charset="0"/>
                <a:cs typeface="Times New Roman" pitchFamily="18" charset="0"/>
              </a:rPr>
              <a:t>օգուտներն</a:t>
            </a:r>
            <a:r>
              <a:rPr lang="en-US" sz="2400" b="1" dirty="0" smtClean="0">
                <a:solidFill>
                  <a:srgbClr val="FF0000"/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ylfaen" pitchFamily="18" charset="0"/>
                <a:cs typeface="Times New Roman" pitchFamily="18" charset="0"/>
              </a:rPr>
              <a:t>ու</a:t>
            </a:r>
            <a:r>
              <a:rPr lang="en-US" sz="2400" b="1" dirty="0" smtClean="0">
                <a:solidFill>
                  <a:srgbClr val="FF0000"/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ylfaen" pitchFamily="18" charset="0"/>
                <a:cs typeface="Times New Roman" pitchFamily="18" charset="0"/>
              </a:rPr>
              <a:t>մարտահրավերները</a:t>
            </a:r>
            <a:endParaRPr lang="en-US" sz="2400" dirty="0" smtClean="0">
              <a:solidFill>
                <a:srgbClr val="FF0000"/>
              </a:solidFill>
              <a:latin typeface="Sylfae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Sylfae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Sylfae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ԵՐԵՎԱՆ 2013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 smtClean="0">
              <a:solidFill>
                <a:schemeClr val="tx1"/>
              </a:solidFill>
              <a:latin typeface="Sylfae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 smtClean="0">
              <a:solidFill>
                <a:schemeClr val="tx1"/>
              </a:solidFill>
              <a:latin typeface="Sylfae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                                   </a:t>
            </a:r>
            <a:r>
              <a:rPr kumimoji="0" lang="hy-AM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hy-AM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ani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7600"/>
            <a:ext cx="3048000" cy="3048000"/>
          </a:xfrm>
          <a:prstGeom prst="rect">
            <a:avLst/>
          </a:prstGeom>
          <a:noFill/>
        </p:spPr>
      </p:pic>
      <p:pic>
        <p:nvPicPr>
          <p:cNvPr id="1027" name="Picture 3" descr="C:\Documents and Settings\ani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981200"/>
            <a:ext cx="2209800" cy="179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762000"/>
          <a:ext cx="8229600" cy="536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dirty="0" smtClean="0"/>
              <a:t>ԳՁՕ-</a:t>
            </a:r>
            <a:r>
              <a:rPr lang="en-US" sz="4000" dirty="0" err="1" smtClean="0"/>
              <a:t>ներին</a:t>
            </a:r>
            <a:r>
              <a:rPr lang="en-US" sz="4000" dirty="0" smtClean="0"/>
              <a:t> </a:t>
            </a:r>
            <a:r>
              <a:rPr lang="en-US" sz="4000" dirty="0" err="1" smtClean="0"/>
              <a:t>տարբեր</a:t>
            </a:r>
            <a:r>
              <a:rPr lang="en-US" sz="4000" dirty="0" smtClean="0"/>
              <a:t> </a:t>
            </a:r>
            <a:r>
              <a:rPr lang="en-US" sz="4000" dirty="0" err="1" smtClean="0"/>
              <a:t>երկրներում</a:t>
            </a:r>
            <a:r>
              <a:rPr lang="en-US" sz="4000" dirty="0" smtClean="0"/>
              <a:t> </a:t>
            </a:r>
            <a:r>
              <a:rPr lang="en-US" sz="4000" dirty="0" err="1" smtClean="0"/>
              <a:t>յուրովի</a:t>
            </a:r>
            <a:r>
              <a:rPr lang="en-US" sz="4000" dirty="0" smtClean="0"/>
              <a:t> է </a:t>
            </a:r>
            <a:r>
              <a:rPr lang="en-US" sz="4000" dirty="0" err="1" smtClean="0"/>
              <a:t>մոտեցումը</a:t>
            </a:r>
            <a:r>
              <a:rPr lang="en-US" sz="4000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828800"/>
            <a:ext cx="4800600" cy="4800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err="1" smtClean="0"/>
              <a:t>թույլատրվում</a:t>
            </a:r>
            <a:r>
              <a:rPr lang="en-US" sz="2800" dirty="0" smtClean="0"/>
              <a:t> է </a:t>
            </a:r>
            <a:r>
              <a:rPr lang="en-US" sz="2800" dirty="0" err="1" smtClean="0"/>
              <a:t>նաև</a:t>
            </a:r>
            <a:r>
              <a:rPr lang="en-US" sz="2800" dirty="0" smtClean="0"/>
              <a:t> </a:t>
            </a:r>
            <a:r>
              <a:rPr lang="en-US" sz="2800" dirty="0" err="1" smtClean="0"/>
              <a:t>ձևափոխված</a:t>
            </a:r>
            <a:r>
              <a:rPr lang="en-US" sz="2800" dirty="0" smtClean="0"/>
              <a:t> </a:t>
            </a:r>
            <a:r>
              <a:rPr lang="en-US" sz="2800" dirty="0" err="1" smtClean="0"/>
              <a:t>կենդանիների</a:t>
            </a:r>
            <a:r>
              <a:rPr lang="en-US" sz="2800" dirty="0" smtClean="0"/>
              <a:t> </a:t>
            </a:r>
            <a:r>
              <a:rPr lang="en-US" sz="2800" dirty="0" err="1" smtClean="0"/>
              <a:t>օգտագործումը</a:t>
            </a:r>
            <a:r>
              <a:rPr lang="en-US" sz="2800" dirty="0" smtClean="0"/>
              <a:t>, </a:t>
            </a:r>
            <a:r>
              <a:rPr lang="en-US" sz="2800" dirty="0" err="1" smtClean="0"/>
              <a:t>այդ</a:t>
            </a:r>
            <a:r>
              <a:rPr lang="en-US" sz="2800" dirty="0" smtClean="0"/>
              <a:t> </a:t>
            </a:r>
            <a:r>
              <a:rPr lang="en-US" sz="2800" dirty="0" err="1" smtClean="0"/>
              <a:t>թվում</a:t>
            </a:r>
            <a:r>
              <a:rPr lang="en-US" sz="2800" dirty="0" smtClean="0"/>
              <a:t>` </a:t>
            </a:r>
            <a:r>
              <a:rPr lang="en-US" sz="2800" dirty="0" err="1" smtClean="0"/>
              <a:t>բժշկության</a:t>
            </a:r>
            <a:r>
              <a:rPr lang="en-US" sz="2800" dirty="0" smtClean="0"/>
              <a:t> </a:t>
            </a:r>
            <a:r>
              <a:rPr lang="en-US" sz="2800" dirty="0" err="1" smtClean="0"/>
              <a:t>մեջ</a:t>
            </a:r>
            <a:r>
              <a:rPr lang="en-US" sz="2800" dirty="0" smtClean="0"/>
              <a:t>   ԱՄՆ-</a:t>
            </a:r>
            <a:r>
              <a:rPr lang="en-US" sz="2800" dirty="0" err="1" smtClean="0"/>
              <a:t>ում</a:t>
            </a:r>
            <a:r>
              <a:rPr lang="en-US" sz="2800" dirty="0" smtClean="0"/>
              <a:t> </a:t>
            </a:r>
            <a:r>
              <a:rPr lang="en-US" sz="2800" dirty="0" err="1" smtClean="0"/>
              <a:t>նույնիսկ</a:t>
            </a:r>
            <a:r>
              <a:rPr lang="en-US" sz="2800" dirty="0" smtClean="0"/>
              <a:t> </a:t>
            </a:r>
            <a:r>
              <a:rPr lang="en-US" sz="2800" dirty="0" err="1" smtClean="0"/>
              <a:t>այսօր</a:t>
            </a:r>
            <a:r>
              <a:rPr lang="en-US" sz="2800" dirty="0" smtClean="0"/>
              <a:t> </a:t>
            </a:r>
            <a:r>
              <a:rPr lang="en-US" sz="2800" dirty="0" err="1" smtClean="0"/>
              <a:t>էլ</a:t>
            </a:r>
            <a:r>
              <a:rPr lang="en-US" sz="2800" dirty="0" smtClean="0"/>
              <a:t> </a:t>
            </a:r>
            <a:r>
              <a:rPr lang="en-US" sz="2800" dirty="0" err="1" smtClean="0"/>
              <a:t>պարտադիր</a:t>
            </a:r>
            <a:r>
              <a:rPr lang="en-US" sz="2800" dirty="0" smtClean="0"/>
              <a:t> </a:t>
            </a:r>
            <a:r>
              <a:rPr lang="en-US" sz="2800" dirty="0" err="1" smtClean="0"/>
              <a:t>չէ</a:t>
            </a:r>
            <a:r>
              <a:rPr lang="en-US" sz="2800" dirty="0" smtClean="0"/>
              <a:t> </a:t>
            </a:r>
            <a:r>
              <a:rPr lang="en-US" sz="2800" dirty="0" err="1" smtClean="0"/>
              <a:t>սննդամթերքի</a:t>
            </a:r>
            <a:r>
              <a:rPr lang="en-US" sz="2800" dirty="0" smtClean="0"/>
              <a:t>՝ </a:t>
            </a:r>
            <a:r>
              <a:rPr lang="en-US" sz="2800" dirty="0" err="1" smtClean="0"/>
              <a:t>գենաձեւափոխված</a:t>
            </a:r>
            <a:r>
              <a:rPr lang="en-US" sz="2800" dirty="0" smtClean="0"/>
              <a:t> </a:t>
            </a:r>
            <a:r>
              <a:rPr lang="en-US" sz="2800" dirty="0" err="1" smtClean="0"/>
              <a:t>լինելու</a:t>
            </a:r>
            <a:r>
              <a:rPr lang="en-US" sz="2800" dirty="0" smtClean="0"/>
              <a:t> </a:t>
            </a:r>
            <a:r>
              <a:rPr lang="en-US" sz="2800" dirty="0" err="1" smtClean="0"/>
              <a:t>մասին</a:t>
            </a:r>
            <a:r>
              <a:rPr lang="en-US" sz="2800" dirty="0" smtClean="0"/>
              <a:t> </a:t>
            </a:r>
            <a:r>
              <a:rPr lang="en-US" sz="2800" dirty="0" err="1" smtClean="0"/>
              <a:t>մակնշումն</a:t>
            </a:r>
            <a:r>
              <a:rPr lang="en-US" sz="2800" dirty="0" smtClean="0"/>
              <a:t> </a:t>
            </a:r>
            <a:r>
              <a:rPr lang="en-US" sz="2800" dirty="0" err="1" smtClean="0"/>
              <a:t>անգամ</a:t>
            </a:r>
            <a:r>
              <a:rPr lang="en-US" sz="2800" dirty="0" smtClean="0"/>
              <a:t>։</a:t>
            </a:r>
          </a:p>
          <a:p>
            <a:endParaRPr lang="en-US" dirty="0"/>
          </a:p>
        </p:txBody>
      </p:sp>
      <p:pic>
        <p:nvPicPr>
          <p:cNvPr id="1026" name="Picture 2" descr="C:\Documents and Settings\ani\Desktop\ԱՄՆ-ի_քարտեզը_նահանգների_անուններո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14600"/>
            <a:ext cx="4267200" cy="3581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18288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</a:rPr>
              <a:t>ԱՄՆ-</a:t>
            </a:r>
            <a:r>
              <a:rPr lang="en-US" sz="4000" dirty="0" err="1" smtClean="0">
                <a:solidFill>
                  <a:schemeClr val="accent2"/>
                </a:solidFill>
              </a:rPr>
              <a:t>ում</a:t>
            </a:r>
            <a:endParaRPr lang="en-US" sz="4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685800"/>
            <a:ext cx="4038600" cy="5257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Եվրոպական</a:t>
            </a:r>
            <a:r>
              <a:rPr lang="en-US" dirty="0" smtClean="0"/>
              <a:t> </a:t>
            </a:r>
            <a:r>
              <a:rPr lang="en-US" dirty="0" err="1" smtClean="0"/>
              <a:t>շատ</a:t>
            </a:r>
            <a:r>
              <a:rPr lang="en-US" dirty="0" smtClean="0"/>
              <a:t> </a:t>
            </a:r>
            <a:r>
              <a:rPr lang="en-US" dirty="0" err="1" smtClean="0"/>
              <a:t>երկրներ</a:t>
            </a:r>
            <a:r>
              <a:rPr lang="en-US" dirty="0" smtClean="0"/>
              <a:t> </a:t>
            </a:r>
            <a:r>
              <a:rPr lang="en-US" dirty="0" err="1" smtClean="0"/>
              <a:t>կտրականապես</a:t>
            </a:r>
            <a:r>
              <a:rPr lang="en-US" dirty="0" smtClean="0"/>
              <a:t> </a:t>
            </a:r>
            <a:r>
              <a:rPr lang="en-US" dirty="0" err="1" smtClean="0"/>
              <a:t>արգելում</a:t>
            </a:r>
            <a:r>
              <a:rPr lang="en-US" dirty="0" smtClean="0"/>
              <a:t> </a:t>
            </a:r>
            <a:r>
              <a:rPr lang="en-US" dirty="0" err="1" smtClean="0"/>
              <a:t>են</a:t>
            </a:r>
            <a:r>
              <a:rPr lang="en-US" dirty="0" smtClean="0"/>
              <a:t> ԳՁՕ-</a:t>
            </a:r>
            <a:r>
              <a:rPr lang="en-US" dirty="0" err="1" smtClean="0"/>
              <a:t>ների</a:t>
            </a:r>
            <a:r>
              <a:rPr lang="en-US" dirty="0" smtClean="0"/>
              <a:t> </a:t>
            </a:r>
            <a:r>
              <a:rPr lang="en-US" dirty="0" err="1" smtClean="0"/>
              <a:t>օգտագործումը</a:t>
            </a:r>
            <a:r>
              <a:rPr lang="en-US" dirty="0" smtClean="0"/>
              <a:t> </a:t>
            </a:r>
            <a:r>
              <a:rPr lang="en-US" dirty="0" err="1" smtClean="0"/>
              <a:t>մանկական</a:t>
            </a:r>
            <a:r>
              <a:rPr lang="en-US" dirty="0" smtClean="0"/>
              <a:t> </a:t>
            </a:r>
            <a:r>
              <a:rPr lang="en-US" dirty="0" err="1" smtClean="0"/>
              <a:t>սննդում</a:t>
            </a:r>
            <a:r>
              <a:rPr lang="en-US" dirty="0" smtClean="0"/>
              <a:t>։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600201"/>
            <a:ext cx="1676400" cy="3581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1" name="Picture 3" descr="C:\Documents and Settings\ani\Desktop\euro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16562">
            <a:off x="304800" y="533400"/>
            <a:ext cx="448627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Հունաստանում</a:t>
            </a:r>
            <a:r>
              <a:rPr lang="en-US" sz="2000" dirty="0" smtClean="0"/>
              <a:t>, </a:t>
            </a:r>
            <a:r>
              <a:rPr lang="en-US" sz="2000" dirty="0" err="1" smtClean="0"/>
              <a:t>Լեհաստանում</a:t>
            </a:r>
            <a:r>
              <a:rPr lang="en-US" sz="2000" dirty="0" smtClean="0"/>
              <a:t>, </a:t>
            </a:r>
            <a:r>
              <a:rPr lang="en-US" sz="2000" dirty="0" err="1" smtClean="0"/>
              <a:t>Շվեյցարիայում</a:t>
            </a:r>
            <a:r>
              <a:rPr lang="en-US" sz="2000" dirty="0" smtClean="0"/>
              <a:t>, </a:t>
            </a:r>
            <a:r>
              <a:rPr lang="en-US" sz="2000" dirty="0" err="1" smtClean="0"/>
              <a:t>Վենեսուելայում</a:t>
            </a:r>
            <a:r>
              <a:rPr lang="en-US" sz="2000" dirty="0" smtClean="0"/>
              <a:t>, </a:t>
            </a:r>
            <a:r>
              <a:rPr lang="en-US" sz="2000" dirty="0" err="1" smtClean="0"/>
              <a:t>Ալժիրում</a:t>
            </a:r>
            <a:r>
              <a:rPr lang="en-US" sz="2000" dirty="0" smtClean="0"/>
              <a:t>, </a:t>
            </a:r>
            <a:r>
              <a:rPr lang="en-US" sz="2000" dirty="0" err="1" smtClean="0"/>
              <a:t>Թայլանդում</a:t>
            </a:r>
            <a:r>
              <a:rPr lang="en-US" sz="2000" dirty="0" smtClean="0"/>
              <a:t>, </a:t>
            </a:r>
            <a:r>
              <a:rPr lang="en-US" sz="2000" dirty="0" err="1" smtClean="0"/>
              <a:t>Բենինում</a:t>
            </a:r>
            <a:r>
              <a:rPr lang="en-US" sz="2000" dirty="0" smtClean="0"/>
              <a:t>, </a:t>
            </a:r>
            <a:r>
              <a:rPr lang="en-US" sz="2000" dirty="0" err="1" smtClean="0"/>
              <a:t>ինչպես</a:t>
            </a:r>
            <a:r>
              <a:rPr lang="en-US" sz="2000" dirty="0" smtClean="0"/>
              <a:t> </a:t>
            </a:r>
            <a:r>
              <a:rPr lang="en-US" sz="2000" dirty="0" err="1" smtClean="0"/>
              <a:t>նաև</a:t>
            </a:r>
            <a:r>
              <a:rPr lang="en-US" sz="2000" dirty="0" smtClean="0"/>
              <a:t> </a:t>
            </a:r>
            <a:r>
              <a:rPr lang="en-US" sz="2000" dirty="0" err="1" smtClean="0"/>
              <a:t>Իսպանիայի</a:t>
            </a:r>
            <a:r>
              <a:rPr lang="en-US" sz="2000" dirty="0" smtClean="0"/>
              <a:t>, </a:t>
            </a:r>
            <a:r>
              <a:rPr lang="en-US" sz="2000" dirty="0" err="1" smtClean="0"/>
              <a:t>Ավստրալիայի</a:t>
            </a:r>
            <a:r>
              <a:rPr lang="en-US" sz="2000" dirty="0" smtClean="0"/>
              <a:t> </a:t>
            </a:r>
            <a:r>
              <a:rPr lang="en-US" sz="2000" dirty="0" err="1" smtClean="0"/>
              <a:t>ու</a:t>
            </a:r>
            <a:r>
              <a:rPr lang="en-US" sz="2000" dirty="0" smtClean="0"/>
              <a:t> </a:t>
            </a:r>
            <a:r>
              <a:rPr lang="en-US" sz="2000" dirty="0" err="1" smtClean="0"/>
              <a:t>Նոր</a:t>
            </a:r>
            <a:r>
              <a:rPr lang="en-US" sz="2000" dirty="0" smtClean="0"/>
              <a:t> </a:t>
            </a:r>
            <a:r>
              <a:rPr lang="en-US" sz="2000" dirty="0" err="1" smtClean="0"/>
              <a:t>Զելանդիայի</a:t>
            </a:r>
            <a:r>
              <a:rPr lang="en-US" sz="2000" dirty="0" smtClean="0"/>
              <a:t> </a:t>
            </a:r>
            <a:r>
              <a:rPr lang="en-US" sz="2000" dirty="0" err="1" smtClean="0"/>
              <a:t>մի</a:t>
            </a:r>
            <a:r>
              <a:rPr lang="en-US" sz="2000" dirty="0" smtClean="0"/>
              <a:t> </a:t>
            </a:r>
            <a:r>
              <a:rPr lang="en-US" sz="2000" dirty="0" err="1" smtClean="0"/>
              <a:t>շարք</a:t>
            </a:r>
            <a:r>
              <a:rPr lang="en-US" sz="2000" dirty="0" smtClean="0"/>
              <a:t> </a:t>
            </a:r>
            <a:r>
              <a:rPr lang="en-US" sz="2000" dirty="0" err="1" smtClean="0"/>
              <a:t>նահանգներում</a:t>
            </a:r>
            <a:r>
              <a:rPr lang="en-US" sz="2000" dirty="0" smtClean="0"/>
              <a:t> </a:t>
            </a:r>
            <a:r>
              <a:rPr lang="en-US" sz="2000" dirty="0" err="1" smtClean="0"/>
              <a:t>արգելվում</a:t>
            </a:r>
            <a:r>
              <a:rPr lang="en-US" sz="2000" dirty="0" smtClean="0"/>
              <a:t> է ԳՁՕ-</a:t>
            </a:r>
            <a:r>
              <a:rPr lang="en-US" sz="2000" dirty="0" err="1" smtClean="0"/>
              <a:t>ների</a:t>
            </a:r>
            <a:r>
              <a:rPr lang="en-US" sz="2000" dirty="0" smtClean="0"/>
              <a:t> </a:t>
            </a:r>
            <a:r>
              <a:rPr lang="en-US" sz="2000" dirty="0" err="1" smtClean="0"/>
              <a:t>կիրառումը</a:t>
            </a:r>
            <a:r>
              <a:rPr lang="en-US" sz="2000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2800" y="4800599"/>
            <a:ext cx="1524000" cy="68580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Documents and Settings\ani\Desktop\ur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04749">
            <a:off x="0" y="1752600"/>
            <a:ext cx="2571750" cy="1771650"/>
          </a:xfrm>
          <a:prstGeom prst="rect">
            <a:avLst/>
          </a:prstGeom>
          <a:noFill/>
        </p:spPr>
      </p:pic>
      <p:pic>
        <p:nvPicPr>
          <p:cNvPr id="3075" name="Picture 3" descr="C:\Documents and Settings\ani\Desktop\Швейцария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38124">
            <a:off x="129142" y="4042630"/>
            <a:ext cx="3619500" cy="2171700"/>
          </a:xfrm>
          <a:prstGeom prst="rect">
            <a:avLst/>
          </a:prstGeom>
          <a:noFill/>
        </p:spPr>
      </p:pic>
      <p:pic>
        <p:nvPicPr>
          <p:cNvPr id="3076" name="Picture 4" descr="C:\Documents and Settings\ani\Desktop\poland_post_wwi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806808">
            <a:off x="4191000" y="5029200"/>
            <a:ext cx="2709412" cy="1600200"/>
          </a:xfrm>
          <a:prstGeom prst="rect">
            <a:avLst/>
          </a:prstGeom>
          <a:noFill/>
        </p:spPr>
      </p:pic>
      <p:pic>
        <p:nvPicPr>
          <p:cNvPr id="3077" name="Picture 5" descr="C:\Documents and Settings\ani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89778">
            <a:off x="6798655" y="1746613"/>
            <a:ext cx="2209800" cy="2066925"/>
          </a:xfrm>
          <a:prstGeom prst="rect">
            <a:avLst/>
          </a:prstGeom>
          <a:noFill/>
        </p:spPr>
      </p:pic>
      <p:pic>
        <p:nvPicPr>
          <p:cNvPr id="3078" name="Picture 6" descr="C:\Documents and Settings\ani\Desktop\map-venezuela-651x4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76360">
            <a:off x="4419600" y="1828800"/>
            <a:ext cx="2362200" cy="2362200"/>
          </a:xfrm>
          <a:prstGeom prst="rect">
            <a:avLst/>
          </a:prstGeom>
          <a:noFill/>
        </p:spPr>
      </p:pic>
      <p:pic>
        <p:nvPicPr>
          <p:cNvPr id="3079" name="Picture 7" descr="C:\Documents and Settings\ani\Desktop\Image_2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003260">
            <a:off x="2286000" y="2971800"/>
            <a:ext cx="2471738" cy="2133600"/>
          </a:xfrm>
          <a:prstGeom prst="rect">
            <a:avLst/>
          </a:prstGeom>
          <a:noFill/>
        </p:spPr>
      </p:pic>
      <p:pic>
        <p:nvPicPr>
          <p:cNvPr id="3080" name="Picture 8" descr="C:\Documents and Settings\ani\Desktop\Venezuela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947604">
            <a:off x="6964363" y="4191000"/>
            <a:ext cx="2179637" cy="2460721"/>
          </a:xfrm>
          <a:prstGeom prst="rect">
            <a:avLst/>
          </a:prstGeom>
          <a:noFill/>
        </p:spPr>
      </p:pic>
      <p:pic>
        <p:nvPicPr>
          <p:cNvPr id="3081" name="Picture 9" descr="C:\Documents and Settings\ani\Desktop\map-of-spain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918384">
            <a:off x="2605976" y="1365850"/>
            <a:ext cx="1893168" cy="1524000"/>
          </a:xfrm>
          <a:prstGeom prst="rect">
            <a:avLst/>
          </a:prstGeom>
          <a:noFill/>
        </p:spPr>
      </p:pic>
      <p:pic>
        <p:nvPicPr>
          <p:cNvPr id="3082" name="Picture 10" descr="C:\Documents and Settings\ani\Desktop\images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0833988">
            <a:off x="2209800" y="4583113"/>
            <a:ext cx="1752600" cy="2274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/>
              <a:t>Հայաստանում</a:t>
            </a:r>
            <a:r>
              <a:rPr lang="en-US" sz="3600" dirty="0" smtClean="0"/>
              <a:t> </a:t>
            </a:r>
            <a:r>
              <a:rPr lang="en-US" sz="3600" dirty="0" err="1" smtClean="0"/>
              <a:t>դեռևս</a:t>
            </a:r>
            <a:r>
              <a:rPr lang="en-US" sz="3600" dirty="0" smtClean="0"/>
              <a:t> </a:t>
            </a:r>
            <a:r>
              <a:rPr lang="en-US" sz="3600" dirty="0" err="1" smtClean="0"/>
              <a:t>մշակվում</a:t>
            </a:r>
            <a:r>
              <a:rPr lang="en-US" sz="3600" dirty="0" smtClean="0"/>
              <a:t> է </a:t>
            </a:r>
            <a:r>
              <a:rPr lang="en-US" sz="3600" dirty="0" err="1" smtClean="0"/>
              <a:t>օրենքի</a:t>
            </a:r>
            <a:r>
              <a:rPr lang="en-US" sz="3600" dirty="0" smtClean="0"/>
              <a:t> </a:t>
            </a:r>
            <a:r>
              <a:rPr lang="en-US" sz="3600" dirty="0" err="1" smtClean="0"/>
              <a:t>նախագիծ</a:t>
            </a:r>
            <a:r>
              <a:rPr lang="en-US" sz="3600" dirty="0" smtClean="0"/>
              <a:t> ԳԾՕ-</a:t>
            </a:r>
            <a:r>
              <a:rPr lang="en-US" sz="3600" dirty="0" err="1" smtClean="0"/>
              <a:t>ների</a:t>
            </a:r>
            <a:r>
              <a:rPr lang="en-US" sz="3600" dirty="0" smtClean="0"/>
              <a:t> </a:t>
            </a:r>
            <a:r>
              <a:rPr lang="en-US" sz="3600" dirty="0" err="1" smtClean="0"/>
              <a:t>վերաբերյալ</a:t>
            </a:r>
            <a:r>
              <a:rPr lang="en-US" sz="3600" dirty="0" smtClean="0"/>
              <a:t>: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2743200"/>
            <a:ext cx="2286000" cy="3382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9" name="Picture 3" descr="C:\Documents and Settings\ani\Desktop\ur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25022">
            <a:off x="2286000" y="2362200"/>
            <a:ext cx="5036936" cy="3876080"/>
          </a:xfrm>
          <a:prstGeom prst="rect">
            <a:avLst/>
          </a:prstGeom>
          <a:noFill/>
        </p:spPr>
      </p:pic>
      <p:pic>
        <p:nvPicPr>
          <p:cNvPr id="4100" name="Picture 4" descr="C:\Documents and Settings\ani\Desktop\ur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143000"/>
            <a:ext cx="2400300" cy="1905000"/>
          </a:xfrm>
          <a:prstGeom prst="rect">
            <a:avLst/>
          </a:prstGeom>
          <a:noFill/>
        </p:spPr>
      </p:pic>
      <p:pic>
        <p:nvPicPr>
          <p:cNvPr id="4101" name="Picture 5" descr="C:\Documents and Settings\ani\Desktop\ur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143000"/>
            <a:ext cx="196215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Documents and Settings\ani\Desktop\grinp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6868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ԳՁՄ-</a:t>
            </a:r>
            <a:r>
              <a:rPr lang="en-US" dirty="0" err="1" smtClean="0"/>
              <a:t>ներ</a:t>
            </a:r>
            <a:r>
              <a:rPr lang="en-US" dirty="0" smtClean="0"/>
              <a:t> </a:t>
            </a:r>
            <a:r>
              <a:rPr lang="en-US" dirty="0" err="1" smtClean="0"/>
              <a:t>առավելությունը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447800"/>
            <a:ext cx="5181600" cy="5181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800" dirty="0" err="1" smtClean="0"/>
              <a:t>գենային</a:t>
            </a:r>
            <a:r>
              <a:rPr lang="en-US" sz="2800" dirty="0" smtClean="0"/>
              <a:t> </a:t>
            </a:r>
            <a:r>
              <a:rPr lang="en-US" sz="2800" dirty="0" err="1" smtClean="0"/>
              <a:t>ինժեներիայի</a:t>
            </a:r>
            <a:r>
              <a:rPr lang="en-US" sz="2800" dirty="0" smtClean="0"/>
              <a:t> </a:t>
            </a:r>
            <a:r>
              <a:rPr lang="en-US" sz="2800" dirty="0" err="1" smtClean="0"/>
              <a:t>մեթոդները</a:t>
            </a:r>
            <a:r>
              <a:rPr lang="en-US" sz="2800" dirty="0" smtClean="0"/>
              <a:t> </a:t>
            </a:r>
            <a:r>
              <a:rPr lang="en-US" sz="2800" dirty="0" err="1" smtClean="0"/>
              <a:t>թույլ</a:t>
            </a:r>
            <a:r>
              <a:rPr lang="en-US" sz="2800" dirty="0" smtClean="0"/>
              <a:t> </a:t>
            </a:r>
            <a:r>
              <a:rPr lang="en-US" sz="2800" dirty="0" err="1" smtClean="0"/>
              <a:t>տվեցին</a:t>
            </a:r>
            <a:r>
              <a:rPr lang="en-US" sz="2800" dirty="0" smtClean="0"/>
              <a:t> </a:t>
            </a:r>
            <a:r>
              <a:rPr lang="en-US" sz="2800" dirty="0" err="1" smtClean="0"/>
              <a:t>հաղթահարել</a:t>
            </a:r>
            <a:r>
              <a:rPr lang="en-US" sz="2800" dirty="0" smtClean="0"/>
              <a:t> </a:t>
            </a:r>
            <a:r>
              <a:rPr lang="en-US" sz="2800" dirty="0" err="1" smtClean="0"/>
              <a:t>բազմաթիվ</a:t>
            </a:r>
            <a:r>
              <a:rPr lang="en-US" sz="2800" dirty="0" smtClean="0"/>
              <a:t> </a:t>
            </a:r>
            <a:r>
              <a:rPr lang="en-US" sz="2800" dirty="0" err="1" smtClean="0"/>
              <a:t>խնդիրներ</a:t>
            </a:r>
            <a:r>
              <a:rPr lang="en-US" sz="2800" dirty="0" smtClean="0"/>
              <a:t> </a:t>
            </a:r>
            <a:r>
              <a:rPr lang="en-US" sz="2800" dirty="0" err="1" smtClean="0"/>
              <a:t>գյուղատնտեսության</a:t>
            </a:r>
            <a:r>
              <a:rPr lang="en-US" sz="2800" dirty="0" smtClean="0"/>
              <a:t>, </a:t>
            </a:r>
            <a:r>
              <a:rPr lang="en-US" sz="2800" dirty="0" err="1" smtClean="0"/>
              <a:t>արդյունաբերության</a:t>
            </a:r>
            <a:r>
              <a:rPr lang="en-US" sz="2800" dirty="0" smtClean="0"/>
              <a:t> </a:t>
            </a:r>
            <a:r>
              <a:rPr lang="en-US" sz="2800" dirty="0" err="1" smtClean="0"/>
              <a:t>եւ</a:t>
            </a:r>
            <a:r>
              <a:rPr lang="en-US" sz="2800" dirty="0" smtClean="0"/>
              <a:t> </a:t>
            </a:r>
            <a:r>
              <a:rPr lang="en-US" sz="2800" dirty="0" err="1" smtClean="0"/>
              <a:t>բժշկության</a:t>
            </a:r>
            <a:r>
              <a:rPr lang="en-US" sz="2800" dirty="0" smtClean="0"/>
              <a:t> </a:t>
            </a:r>
            <a:r>
              <a:rPr lang="en-US" sz="2800" dirty="0" err="1" smtClean="0"/>
              <a:t>բնագավառներում</a:t>
            </a:r>
            <a:r>
              <a:rPr lang="en-US" sz="2800" dirty="0" smtClean="0"/>
              <a:t>, </a:t>
            </a:r>
            <a:r>
              <a:rPr lang="en-US" sz="2800" dirty="0" err="1" smtClean="0"/>
              <a:t>բնական</a:t>
            </a:r>
            <a:r>
              <a:rPr lang="en-US" sz="2800" dirty="0" smtClean="0"/>
              <a:t> </a:t>
            </a:r>
            <a:r>
              <a:rPr lang="en-US" sz="2800" dirty="0" err="1" smtClean="0"/>
              <a:t>վատ</a:t>
            </a:r>
            <a:r>
              <a:rPr lang="en-US" sz="2800" dirty="0" smtClean="0"/>
              <a:t> </a:t>
            </a:r>
            <a:r>
              <a:rPr lang="en-US" sz="2800" dirty="0" err="1" smtClean="0"/>
              <a:t>պայմանների</a:t>
            </a:r>
            <a:r>
              <a:rPr lang="en-US" sz="2800" dirty="0" smtClean="0"/>
              <a:t> </a:t>
            </a:r>
            <a:r>
              <a:rPr lang="en-US" sz="2800" dirty="0" err="1" smtClean="0"/>
              <a:t>հանդեպ</a:t>
            </a:r>
            <a:r>
              <a:rPr lang="en-US" sz="2800" dirty="0" smtClean="0"/>
              <a:t> </a:t>
            </a:r>
            <a:r>
              <a:rPr lang="en-US" sz="2800" dirty="0" err="1" smtClean="0"/>
              <a:t>դիմացկուն</a:t>
            </a:r>
            <a:r>
              <a:rPr lang="en-US" sz="2800" dirty="0" smtClean="0"/>
              <a:t> </a:t>
            </a:r>
            <a:r>
              <a:rPr lang="en-US" sz="2800" dirty="0" err="1" smtClean="0"/>
              <a:t>ձևափոխված</a:t>
            </a:r>
            <a:r>
              <a:rPr lang="en-US" sz="2800" dirty="0" smtClean="0"/>
              <a:t> </a:t>
            </a:r>
            <a:r>
              <a:rPr lang="en-US" sz="2800" dirty="0" err="1" smtClean="0"/>
              <a:t>տեսակները</a:t>
            </a:r>
            <a:r>
              <a:rPr lang="en-US" sz="2800" dirty="0" smtClean="0"/>
              <a:t> </a:t>
            </a:r>
            <a:r>
              <a:rPr lang="en-US" sz="2800" dirty="0" err="1" smtClean="0"/>
              <a:t>այլընտրանքային</a:t>
            </a:r>
            <a:r>
              <a:rPr lang="en-US" sz="2800" dirty="0" smtClean="0"/>
              <a:t> </a:t>
            </a:r>
            <a:r>
              <a:rPr lang="en-US" sz="2800" dirty="0" err="1" smtClean="0"/>
              <a:t>միջոց</a:t>
            </a:r>
            <a:r>
              <a:rPr lang="en-US" sz="2800" dirty="0" smtClean="0"/>
              <a:t> </a:t>
            </a:r>
            <a:r>
              <a:rPr lang="en-US" sz="2800" dirty="0" err="1" smtClean="0"/>
              <a:t>դարձան</a:t>
            </a:r>
            <a:r>
              <a:rPr lang="en-US" sz="2800" dirty="0" smtClean="0"/>
              <a:t> </a:t>
            </a:r>
            <a:r>
              <a:rPr lang="en-US" sz="2800" dirty="0" err="1" smtClean="0"/>
              <a:t>գյուղատնտեսության</a:t>
            </a:r>
            <a:r>
              <a:rPr lang="en-US" sz="2800" dirty="0" smtClean="0"/>
              <a:t> </a:t>
            </a:r>
            <a:r>
              <a:rPr lang="en-US" sz="2800" dirty="0" err="1" smtClean="0"/>
              <a:t>արդյունավետությունը</a:t>
            </a:r>
            <a:r>
              <a:rPr lang="en-US" sz="2800" dirty="0" smtClean="0"/>
              <a:t> </a:t>
            </a:r>
            <a:r>
              <a:rPr lang="en-US" sz="2800" dirty="0" err="1" smtClean="0"/>
              <a:t>բարձրացնելու</a:t>
            </a:r>
            <a:r>
              <a:rPr lang="en-US" sz="2800" dirty="0" smtClean="0"/>
              <a:t> </a:t>
            </a:r>
            <a:r>
              <a:rPr lang="en-US" sz="2800" dirty="0" err="1" smtClean="0"/>
              <a:t>համար</a:t>
            </a:r>
            <a:endParaRPr lang="en-US" sz="2800" dirty="0"/>
          </a:p>
        </p:txBody>
      </p:sp>
      <p:pic>
        <p:nvPicPr>
          <p:cNvPr id="4" name="Picture 2" descr="C:\Documents and Settings\ani\Desktop\New Folder (2)\snund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45306">
            <a:off x="176168" y="1893527"/>
            <a:ext cx="2907507" cy="1938338"/>
          </a:xfrm>
          <a:prstGeom prst="rect">
            <a:avLst/>
          </a:prstGeom>
          <a:noFill/>
        </p:spPr>
      </p:pic>
      <p:pic>
        <p:nvPicPr>
          <p:cNvPr id="2050" name="Picture 2" descr="C:\Documents and Settings\ani\Desktop\New Folder (2)\ur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94756">
            <a:off x="381000" y="4495800"/>
            <a:ext cx="2819400" cy="206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12954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ԳԾՄ-</a:t>
            </a:r>
            <a:r>
              <a:rPr lang="en-US" b="1" dirty="0" err="1" smtClean="0"/>
              <a:t>ները</a:t>
            </a:r>
            <a:r>
              <a:rPr lang="en-US" b="1" dirty="0" smtClean="0"/>
              <a:t> </a:t>
            </a:r>
            <a:r>
              <a:rPr lang="en-US" b="1" dirty="0" err="1" smtClean="0"/>
              <a:t>բացասական</a:t>
            </a:r>
            <a:r>
              <a:rPr lang="en-US" b="1" dirty="0" smtClean="0"/>
              <a:t> </a:t>
            </a:r>
            <a:r>
              <a:rPr lang="en-US" b="1" dirty="0" err="1" smtClean="0"/>
              <a:t>են</a:t>
            </a:r>
            <a:r>
              <a:rPr lang="en-US" b="1" dirty="0" smtClean="0"/>
              <a:t> </a:t>
            </a:r>
            <a:r>
              <a:rPr lang="en-US" b="1" dirty="0" err="1" smtClean="0"/>
              <a:t>ազդում</a:t>
            </a:r>
            <a:r>
              <a:rPr lang="en-US" b="1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4495800" cy="44497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 fontAlgn="base"/>
            <a:r>
              <a:rPr lang="en-US" dirty="0" err="1" smtClean="0"/>
              <a:t>Մարդկանց</a:t>
            </a:r>
            <a:r>
              <a:rPr lang="en-US" dirty="0" smtClean="0"/>
              <a:t> </a:t>
            </a:r>
            <a:r>
              <a:rPr lang="en-US" dirty="0" err="1" smtClean="0"/>
              <a:t>առողջության</a:t>
            </a:r>
            <a:r>
              <a:rPr lang="en-US" dirty="0" smtClean="0"/>
              <a:t> </a:t>
            </a:r>
            <a:r>
              <a:rPr lang="en-US" dirty="0" err="1" smtClean="0"/>
              <a:t>վրա</a:t>
            </a:r>
            <a:r>
              <a:rPr lang="en-US" dirty="0" smtClean="0"/>
              <a:t>,</a:t>
            </a:r>
          </a:p>
          <a:p>
            <a:pPr lvl="0" fontAlgn="base"/>
            <a:r>
              <a:rPr lang="en-US" dirty="0" err="1" smtClean="0"/>
              <a:t>Մարդկանց</a:t>
            </a:r>
            <a:r>
              <a:rPr lang="en-US" dirty="0" smtClean="0"/>
              <a:t> </a:t>
            </a:r>
            <a:r>
              <a:rPr lang="en-US" dirty="0" err="1" smtClean="0"/>
              <a:t>գենոֆոնդի</a:t>
            </a:r>
            <a:r>
              <a:rPr lang="en-US" dirty="0" smtClean="0"/>
              <a:t> </a:t>
            </a:r>
            <a:r>
              <a:rPr lang="en-US" dirty="0" err="1" smtClean="0"/>
              <a:t>վրա</a:t>
            </a:r>
            <a:endParaRPr lang="en-US" dirty="0" smtClean="0"/>
          </a:p>
          <a:p>
            <a:pPr lvl="0" fontAlgn="base"/>
            <a:r>
              <a:rPr lang="en-US" dirty="0" err="1" smtClean="0"/>
              <a:t>Կենսաբազմազանության</a:t>
            </a:r>
            <a:r>
              <a:rPr lang="en-US" dirty="0" smtClean="0"/>
              <a:t> </a:t>
            </a:r>
            <a:r>
              <a:rPr lang="en-US" dirty="0" err="1" smtClean="0"/>
              <a:t>վրա</a:t>
            </a:r>
            <a:endParaRPr lang="en-US" dirty="0" smtClean="0"/>
          </a:p>
          <a:p>
            <a:pPr lvl="0" fontAlgn="base"/>
            <a:r>
              <a:rPr lang="en-US" dirty="0" err="1" smtClean="0"/>
              <a:t>Էկոհամակարգի</a:t>
            </a:r>
            <a:r>
              <a:rPr lang="en-US" dirty="0" smtClean="0"/>
              <a:t> </a:t>
            </a:r>
            <a:r>
              <a:rPr lang="en-US" dirty="0" err="1" smtClean="0"/>
              <a:t>ամբողջականության</a:t>
            </a:r>
            <a:r>
              <a:rPr lang="en-US" dirty="0" smtClean="0"/>
              <a:t> </a:t>
            </a:r>
            <a:r>
              <a:rPr lang="en-US" dirty="0" err="1" smtClean="0"/>
              <a:t>վրա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1027" name="Picture 3" descr="C:\Documents and Settings\ani\Desktop\New Folder (2)\snun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76400"/>
            <a:ext cx="44958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Երբ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բույսի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մոլեկուլային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կառուցվածքը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փոխվում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է,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այն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դառնում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է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օտար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՝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մարդու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օրգանիզմի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համար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և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օգտագործումից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կարող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են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տարբեր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ալերգիաներ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ու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այլ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հիվանդություններ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առաջանալ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Նույնիսկ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այնպիսի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հիվանդություններ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որոնց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համապատասխան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դեղամիջոցներ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չգտնվեն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3124200" cy="2209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3074" name="Picture 2" descr="C:\Documents and Settings\ani\Desktop\New Folder (2)\7deb8777f1cf7e98e2b630c482e4c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962400"/>
            <a:ext cx="4077333" cy="2590800"/>
          </a:xfrm>
          <a:prstGeom prst="rect">
            <a:avLst/>
          </a:prstGeom>
          <a:noFill/>
        </p:spPr>
      </p:pic>
      <p:pic>
        <p:nvPicPr>
          <p:cNvPr id="3075" name="Picture 3" descr="C:\Documents and Settings\ani\Desktop\New Folder (2)\bakteria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419600"/>
            <a:ext cx="4114800" cy="2245104"/>
          </a:xfrm>
          <a:prstGeom prst="rect">
            <a:avLst/>
          </a:prstGeom>
          <a:noFill/>
        </p:spPr>
      </p:pic>
      <p:pic>
        <p:nvPicPr>
          <p:cNvPr id="3076" name="Picture 4" descr="C:\Documents and Settings\ani\Desktop\New Folder (2)\genetically-pictures-giant-chemical-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524000"/>
            <a:ext cx="3751062" cy="2667000"/>
          </a:xfrm>
          <a:prstGeom prst="rect">
            <a:avLst/>
          </a:prstGeom>
          <a:noFill/>
        </p:spPr>
      </p:pic>
      <p:pic>
        <p:nvPicPr>
          <p:cNvPr id="3078" name="Picture 6" descr="C:\Documents and Settings\ani\Desktop\New Folder (2)\gmo_rice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59022">
            <a:off x="4984196" y="1534413"/>
            <a:ext cx="3886200" cy="2249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524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Խնդիր</a:t>
            </a:r>
            <a:r>
              <a:rPr lang="en-US" sz="2000" dirty="0" smtClean="0"/>
              <a:t> է </a:t>
            </a:r>
            <a:r>
              <a:rPr lang="en-US" sz="2000" dirty="0" err="1" smtClean="0"/>
              <a:t>նաև</a:t>
            </a:r>
            <a:r>
              <a:rPr lang="en-US" sz="2000" dirty="0" smtClean="0"/>
              <a:t> </a:t>
            </a:r>
            <a:r>
              <a:rPr lang="en-US" sz="2000" dirty="0" err="1" smtClean="0"/>
              <a:t>քիմիական</a:t>
            </a:r>
            <a:r>
              <a:rPr lang="en-US" sz="2000" dirty="0" smtClean="0"/>
              <a:t> </a:t>
            </a:r>
            <a:r>
              <a:rPr lang="en-US" sz="2000" dirty="0" err="1" smtClean="0"/>
              <a:t>աղտոտումը</a:t>
            </a:r>
            <a:r>
              <a:rPr lang="en-US" sz="2000" dirty="0" smtClean="0"/>
              <a:t>, </a:t>
            </a:r>
            <a:r>
              <a:rPr lang="en-US" sz="2000" dirty="0" err="1" smtClean="0"/>
              <a:t>չէ</a:t>
            </a:r>
            <a:r>
              <a:rPr lang="en-US" sz="2000" dirty="0" smtClean="0"/>
              <a:t> </a:t>
            </a:r>
            <a:r>
              <a:rPr lang="en-US" sz="2000" dirty="0" err="1" smtClean="0"/>
              <a:t>որ</a:t>
            </a:r>
            <a:r>
              <a:rPr lang="en-US" sz="2000" dirty="0" smtClean="0"/>
              <a:t> </a:t>
            </a:r>
            <a:r>
              <a:rPr lang="en-US" sz="2000" dirty="0" err="1" smtClean="0"/>
              <a:t>գենային</a:t>
            </a:r>
            <a:r>
              <a:rPr lang="en-US" sz="2000" dirty="0" smtClean="0"/>
              <a:t> </a:t>
            </a:r>
            <a:r>
              <a:rPr lang="en-US" sz="2000" dirty="0" err="1" smtClean="0"/>
              <a:t>ինժեներիայի</a:t>
            </a:r>
            <a:r>
              <a:rPr lang="en-US" sz="2000" dirty="0" smtClean="0"/>
              <a:t> </a:t>
            </a:r>
            <a:r>
              <a:rPr lang="en-US" sz="2000" dirty="0" err="1" smtClean="0"/>
              <a:t>տեխնոլոգիան</a:t>
            </a:r>
            <a:r>
              <a:rPr lang="en-US" sz="2000" dirty="0" smtClean="0"/>
              <a:t> </a:t>
            </a:r>
            <a:r>
              <a:rPr lang="en-US" sz="2000" dirty="0" err="1" smtClean="0"/>
              <a:t>հիմնված</a:t>
            </a:r>
            <a:r>
              <a:rPr lang="en-US" sz="2000" dirty="0" smtClean="0"/>
              <a:t> է </a:t>
            </a:r>
            <a:r>
              <a:rPr lang="en-US" sz="2000" dirty="0" err="1" smtClean="0"/>
              <a:t>քիմիական</a:t>
            </a:r>
            <a:r>
              <a:rPr lang="en-US" sz="2000" dirty="0" smtClean="0"/>
              <a:t> </a:t>
            </a:r>
            <a:r>
              <a:rPr lang="en-US" sz="2000" dirty="0" err="1" smtClean="0"/>
              <a:t>ճանապարհով</a:t>
            </a:r>
            <a:r>
              <a:rPr lang="en-US" sz="2000" dirty="0" smtClean="0"/>
              <a:t> ԴՆԹ-ն </a:t>
            </a:r>
            <a:r>
              <a:rPr lang="en-US" sz="2000" dirty="0" err="1" smtClean="0"/>
              <a:t>փոփոխելու</a:t>
            </a:r>
            <a:r>
              <a:rPr lang="en-US" sz="2000" dirty="0" smtClean="0"/>
              <a:t>  </a:t>
            </a:r>
            <a:r>
              <a:rPr lang="en-US" sz="2000" dirty="0" err="1" smtClean="0"/>
              <a:t>վրա</a:t>
            </a:r>
            <a:r>
              <a:rPr lang="en-US" sz="2000" dirty="0" smtClean="0"/>
              <a:t>: </a:t>
            </a:r>
            <a:r>
              <a:rPr lang="en-US" sz="2000" dirty="0" err="1" smtClean="0"/>
              <a:t>Այդ</a:t>
            </a:r>
            <a:r>
              <a:rPr lang="en-US" sz="2000" dirty="0" smtClean="0"/>
              <a:t> </a:t>
            </a:r>
            <a:r>
              <a:rPr lang="en-US" sz="2000" dirty="0" err="1" smtClean="0"/>
              <a:t>ընթացքում</a:t>
            </a:r>
            <a:r>
              <a:rPr lang="en-US" sz="2000" dirty="0" smtClean="0"/>
              <a:t> և </a:t>
            </a:r>
            <a:r>
              <a:rPr lang="en-US" sz="2000" dirty="0" err="1" smtClean="0"/>
              <a:t>մթնոլորտ</a:t>
            </a:r>
            <a:r>
              <a:rPr lang="en-US" sz="2000" dirty="0" smtClean="0"/>
              <a:t> է </a:t>
            </a:r>
            <a:r>
              <a:rPr lang="en-US" sz="2000" dirty="0" err="1" smtClean="0"/>
              <a:t>արտանետվում</a:t>
            </a:r>
            <a:r>
              <a:rPr lang="en-US" sz="2000" dirty="0" smtClean="0"/>
              <a:t> </a:t>
            </a:r>
            <a:r>
              <a:rPr lang="en-US" sz="2000" dirty="0" err="1" smtClean="0"/>
              <a:t>քիմիական</a:t>
            </a:r>
            <a:r>
              <a:rPr lang="en-US" sz="2000" dirty="0" smtClean="0"/>
              <a:t> </a:t>
            </a:r>
            <a:r>
              <a:rPr lang="en-US" sz="2000" dirty="0" err="1" smtClean="0"/>
              <a:t>նյութեր</a:t>
            </a:r>
            <a:r>
              <a:rPr lang="en-US" sz="2000" dirty="0" smtClean="0"/>
              <a:t>  </a:t>
            </a:r>
            <a:r>
              <a:rPr lang="en-US" sz="2000" dirty="0" err="1" smtClean="0"/>
              <a:t>հողին</a:t>
            </a:r>
            <a:r>
              <a:rPr lang="en-US" sz="2000" dirty="0" smtClean="0"/>
              <a:t> է </a:t>
            </a:r>
            <a:r>
              <a:rPr lang="en-US" sz="2000" dirty="0" err="1" smtClean="0"/>
              <a:t>անցնում</a:t>
            </a:r>
            <a:r>
              <a:rPr lang="en-US" sz="2000" dirty="0" smtClean="0"/>
              <a:t>: 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 descr="C:\Documents and Settings\ani\Desktop\422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81200"/>
            <a:ext cx="7887287" cy="4419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err="1" smtClean="0"/>
              <a:t>Գնալով</a:t>
            </a:r>
            <a:r>
              <a:rPr lang="en-US" sz="3200" dirty="0" smtClean="0"/>
              <a:t> </a:t>
            </a:r>
            <a:r>
              <a:rPr lang="en-US" sz="3200" dirty="0" err="1" smtClean="0"/>
              <a:t>երկրի</a:t>
            </a:r>
            <a:r>
              <a:rPr lang="en-US" sz="3200" dirty="0" smtClean="0"/>
              <a:t> </a:t>
            </a:r>
            <a:r>
              <a:rPr lang="en-US" sz="3200" dirty="0" err="1" smtClean="0"/>
              <a:t>աճող</a:t>
            </a:r>
            <a:r>
              <a:rPr lang="en-US" sz="3200" dirty="0" smtClean="0"/>
              <a:t> </a:t>
            </a:r>
            <a:r>
              <a:rPr lang="en-US" sz="3200" dirty="0" err="1" smtClean="0"/>
              <a:t>բնակչությանը</a:t>
            </a:r>
            <a:r>
              <a:rPr lang="en-US" sz="3200" dirty="0" smtClean="0"/>
              <a:t> </a:t>
            </a:r>
            <a:r>
              <a:rPr lang="en-US" sz="3200" dirty="0" err="1" smtClean="0"/>
              <a:t>պետք</a:t>
            </a:r>
            <a:r>
              <a:rPr lang="en-US" sz="3200" dirty="0" smtClean="0"/>
              <a:t> է &lt;&lt;</a:t>
            </a:r>
            <a:r>
              <a:rPr lang="en-US" sz="3200" dirty="0" err="1" smtClean="0"/>
              <a:t>հաց</a:t>
            </a:r>
            <a:r>
              <a:rPr lang="en-US" sz="3200" dirty="0" smtClean="0"/>
              <a:t>&gt;&gt; </a:t>
            </a:r>
            <a:r>
              <a:rPr lang="en-US" sz="3200" dirty="0" err="1" smtClean="0"/>
              <a:t>հասցնել`կերակրել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4338" name="Picture 2" descr="C:\Documents and Settings\ani\Desktop\New Folder (2)\g_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553421"/>
            <a:ext cx="3962400" cy="3001364"/>
          </a:xfrm>
          <a:prstGeom prst="rect">
            <a:avLst/>
          </a:prstGeom>
          <a:noFill/>
        </p:spPr>
      </p:pic>
      <p:pic>
        <p:nvPicPr>
          <p:cNvPr id="14339" name="Picture 3" descr="C:\Documents and Settings\ani\Desktop\New Folder (2)\1613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371600"/>
            <a:ext cx="3886201" cy="2285999"/>
          </a:xfrm>
          <a:prstGeom prst="rect">
            <a:avLst/>
          </a:prstGeom>
          <a:noFill/>
        </p:spPr>
      </p:pic>
      <p:pic>
        <p:nvPicPr>
          <p:cNvPr id="14340" name="Picture 4" descr="C:\Documents and Settings\ani\Desktop\New Folder (2)\загруженное-1-266x1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3657600"/>
            <a:ext cx="3969085" cy="2924785"/>
          </a:xfrm>
          <a:prstGeom prst="rect">
            <a:avLst/>
          </a:prstGeom>
          <a:noFill/>
        </p:spPr>
      </p:pic>
      <p:pic>
        <p:nvPicPr>
          <p:cNvPr id="14341" name="Picture 5" descr="C:\Documents and Settings\ani\Desktop\New Folder (2)\5284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447799"/>
            <a:ext cx="3886200" cy="2105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0"/>
            <a:ext cx="5257800" cy="6858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lvl="0"/>
            <a:r>
              <a:rPr lang="en-US" dirty="0" err="1" smtClean="0">
                <a:solidFill>
                  <a:schemeClr val="bg1"/>
                </a:solidFill>
              </a:rPr>
              <a:t>Բացասական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ազդեցություն</a:t>
            </a:r>
            <a:r>
              <a:rPr lang="en-US" dirty="0" smtClean="0">
                <a:solidFill>
                  <a:schemeClr val="bg1"/>
                </a:solidFill>
              </a:rPr>
              <a:t> է՝ </a:t>
            </a:r>
            <a:r>
              <a:rPr lang="en-US" dirty="0" err="1" smtClean="0">
                <a:solidFill>
                  <a:schemeClr val="bg1"/>
                </a:solidFill>
              </a:rPr>
              <a:t>գեների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անկառավարելի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փոխանցումը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բույսերի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եւ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կենդանիների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տեսակային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բազմազանության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աղքատացումը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ավանդական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բույսերի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սորտերի</a:t>
            </a:r>
            <a:r>
              <a:rPr lang="en-US" dirty="0" smtClean="0">
                <a:solidFill>
                  <a:schemeClr val="bg1"/>
                </a:solidFill>
              </a:rPr>
              <a:t> և </a:t>
            </a:r>
            <a:r>
              <a:rPr lang="en-US" dirty="0" err="1" smtClean="0">
                <a:solidFill>
                  <a:schemeClr val="bg1"/>
                </a:solidFill>
              </a:rPr>
              <a:t>կենդանիների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ցեղերի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բազմազանության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նվազումը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հողերի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բնական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բերրիության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խախտումը</a:t>
            </a:r>
            <a:r>
              <a:rPr lang="en-US" dirty="0" smtClean="0">
                <a:solidFill>
                  <a:schemeClr val="bg1"/>
                </a:solidFill>
              </a:rPr>
              <a:t> և </a:t>
            </a:r>
            <a:r>
              <a:rPr lang="en-US" dirty="0" err="1" smtClean="0">
                <a:solidFill>
                  <a:schemeClr val="bg1"/>
                </a:solidFill>
              </a:rPr>
              <a:t>անկումը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Բացառված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չէ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ջրերի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թունավորում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որը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ջրի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շրջապտույտի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արդյունքում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կբերի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նաև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այն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տարածաշրջանների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էկոլոգիական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վիճակի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վատացման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որտեղ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նույնիսկ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չեն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աճեցնում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այդ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մթերքները</a:t>
            </a:r>
            <a:r>
              <a:rPr lang="en-US" dirty="0" smtClean="0">
                <a:solidFill>
                  <a:schemeClr val="bg1"/>
                </a:solidFill>
              </a:rPr>
              <a:t>:  </a:t>
            </a:r>
          </a:p>
          <a:p>
            <a:endParaRPr lang="en-US" dirty="0"/>
          </a:p>
        </p:txBody>
      </p:sp>
      <p:pic>
        <p:nvPicPr>
          <p:cNvPr id="5122" name="Picture 2" descr="C:\Documents and Settings\ani\Desktop\New Folder (2)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38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6553200" cy="1096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010400" cy="3962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228600" y="152400"/>
            <a:ext cx="8382000" cy="67056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1066800"/>
            <a:ext cx="6781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-285750" algn="l"/>
              </a:tabLst>
            </a:pP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Հողը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որի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մեջ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տարիներ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շարունակ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ԳՁՕ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աճեցվում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Tahoma" pitchFamily="34" charset="0"/>
              </a:rPr>
              <a:t>«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վարժվում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Tahoma" pitchFamily="34" charset="0"/>
              </a:rPr>
              <a:t>»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միայն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այդ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տեսակի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կուլտուրաներին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և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Tahoma" pitchFamily="34" charset="0"/>
              </a:rPr>
              <a:t>«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մերժում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Tahoma" pitchFamily="34" charset="0"/>
              </a:rPr>
              <a:t>»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սովորական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մշակաբույսերը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ahoma" pitchFamily="34" charset="0"/>
              </a:rPr>
              <a:t>: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Tahoma" pitchFamily="34" charset="0"/>
              </a:rPr>
              <a:t> </a:t>
            </a: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-28575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Կարող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 է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հասցնել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կենսաբազմազանության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նվազմանը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Կալիֆորնիայի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համալսարանի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գիտնականները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պարզել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են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որ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տրանսգեն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եգիպտացորենի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ԴՆԹ-ն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նրա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ցեղակիցներում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որոնք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աճում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էին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Մեքսիկայի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հեռավոր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լեռնային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շրջաններում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Մինչև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այսօր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էլ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չի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ստացվել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պատասխան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թե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ինչպես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է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վայրի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եգիպտացորենը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ստացել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տրանսգեն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ԴՆԹ-ն: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Վայրի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եգիպտացորենը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աճում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է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մետակա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գյուղատնտեսական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վայրից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100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կմ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հեռավորության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վրա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իսկ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տրանսգենային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եգիպտացորենի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արտադրությունը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Մեքսիկայում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արգելվեր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է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դեռևս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1998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թվականից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105400" y="0"/>
            <a:ext cx="26481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8575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343400" cy="6202362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Շրջակա</a:t>
            </a:r>
            <a:r>
              <a:rPr lang="en-US" sz="2000" dirty="0" smtClean="0"/>
              <a:t> </a:t>
            </a:r>
            <a:r>
              <a:rPr lang="en-US" sz="2000" dirty="0" err="1" smtClean="0"/>
              <a:t>միջավայրը</a:t>
            </a:r>
            <a:r>
              <a:rPr lang="en-US" sz="2000" dirty="0" smtClean="0"/>
              <a:t>, </a:t>
            </a:r>
            <a:r>
              <a:rPr lang="en-US" sz="2000" dirty="0" err="1" smtClean="0"/>
              <a:t>կազմված</a:t>
            </a:r>
            <a:r>
              <a:rPr lang="en-US" sz="2000" dirty="0" smtClean="0"/>
              <a:t> </a:t>
            </a:r>
            <a:r>
              <a:rPr lang="en-US" sz="2000" dirty="0" err="1" smtClean="0"/>
              <a:t>լինելով</a:t>
            </a:r>
            <a:r>
              <a:rPr lang="en-US" sz="2000" dirty="0" smtClean="0"/>
              <a:t> </a:t>
            </a:r>
            <a:r>
              <a:rPr lang="en-US" sz="2000" dirty="0" err="1" smtClean="0"/>
              <a:t>մի</a:t>
            </a:r>
            <a:r>
              <a:rPr lang="en-US" sz="2000" dirty="0" smtClean="0"/>
              <a:t> </a:t>
            </a:r>
            <a:r>
              <a:rPr lang="en-US" sz="2000" dirty="0" err="1" smtClean="0"/>
              <a:t>քանի</a:t>
            </a:r>
            <a:r>
              <a:rPr lang="en-US" sz="2000" dirty="0" smtClean="0"/>
              <a:t> </a:t>
            </a:r>
            <a:r>
              <a:rPr lang="en-US" sz="2000" dirty="0" err="1" smtClean="0"/>
              <a:t>բաղադրիչներից</a:t>
            </a:r>
            <a:r>
              <a:rPr lang="en-US" sz="2000" dirty="0" smtClean="0"/>
              <a:t>,  </a:t>
            </a:r>
            <a:r>
              <a:rPr lang="en-US" sz="2000" dirty="0" err="1" smtClean="0"/>
              <a:t>այն</a:t>
            </a:r>
            <a:r>
              <a:rPr lang="en-US" sz="2000" dirty="0" smtClean="0"/>
              <a:t> է` </a:t>
            </a:r>
            <a:r>
              <a:rPr lang="en-US" sz="2000" dirty="0" err="1" smtClean="0"/>
              <a:t>ռելիեֆ</a:t>
            </a:r>
            <a:r>
              <a:rPr lang="en-US" sz="2000" dirty="0" smtClean="0"/>
              <a:t>, </a:t>
            </a:r>
            <a:r>
              <a:rPr lang="en-US" sz="2000" dirty="0" err="1" smtClean="0"/>
              <a:t>կլիմա</a:t>
            </a:r>
            <a:r>
              <a:rPr lang="en-US" sz="2000" dirty="0" smtClean="0"/>
              <a:t>, </a:t>
            </a:r>
            <a:r>
              <a:rPr lang="en-US" sz="2000" dirty="0" err="1" smtClean="0"/>
              <a:t>հող</a:t>
            </a:r>
            <a:r>
              <a:rPr lang="en-US" sz="2000" dirty="0" smtClean="0"/>
              <a:t>, </a:t>
            </a:r>
            <a:r>
              <a:rPr lang="en-US" sz="2000" dirty="0" err="1" smtClean="0"/>
              <a:t>ջուր</a:t>
            </a:r>
            <a:r>
              <a:rPr lang="en-US" sz="2000" dirty="0" smtClean="0"/>
              <a:t>, </a:t>
            </a:r>
            <a:r>
              <a:rPr lang="en-US" sz="2000" dirty="0" err="1" smtClean="0"/>
              <a:t>բույս</a:t>
            </a:r>
            <a:r>
              <a:rPr lang="en-US" sz="2000" dirty="0" smtClean="0"/>
              <a:t>, </a:t>
            </a:r>
            <a:r>
              <a:rPr lang="en-US" sz="2000" dirty="0" err="1" smtClean="0"/>
              <a:t>կենդանի</a:t>
            </a:r>
            <a:r>
              <a:rPr lang="en-US" sz="2000" dirty="0" smtClean="0"/>
              <a:t>, </a:t>
            </a:r>
            <a:r>
              <a:rPr lang="en-US" sz="2000" dirty="0" err="1" smtClean="0"/>
              <a:t>մարդ</a:t>
            </a:r>
            <a:r>
              <a:rPr lang="en-US" sz="2000" dirty="0" smtClean="0"/>
              <a:t>, </a:t>
            </a:r>
            <a:r>
              <a:rPr lang="en-US" sz="2000" dirty="0" err="1" smtClean="0"/>
              <a:t>անյուամենայնիվ</a:t>
            </a:r>
            <a:r>
              <a:rPr lang="en-US" sz="2000" dirty="0" smtClean="0"/>
              <a:t> </a:t>
            </a:r>
            <a:r>
              <a:rPr lang="en-US" sz="2000" dirty="0" err="1" smtClean="0"/>
              <a:t>համարվում</a:t>
            </a:r>
            <a:r>
              <a:rPr lang="en-US" sz="2000" dirty="0" smtClean="0"/>
              <a:t> է </a:t>
            </a:r>
            <a:r>
              <a:rPr lang="en-US" sz="2000" dirty="0" err="1" smtClean="0"/>
              <a:t>մեկ</a:t>
            </a:r>
            <a:r>
              <a:rPr lang="en-US" sz="2000" dirty="0" smtClean="0"/>
              <a:t> </a:t>
            </a:r>
            <a:r>
              <a:rPr lang="en-US" sz="2000" dirty="0" err="1" smtClean="0"/>
              <a:t>միասնական</a:t>
            </a:r>
            <a:r>
              <a:rPr lang="en-US" sz="2000" dirty="0" smtClean="0"/>
              <a:t> </a:t>
            </a:r>
            <a:r>
              <a:rPr lang="en-US" sz="2000" dirty="0" err="1" smtClean="0"/>
              <a:t>կենդանի</a:t>
            </a:r>
            <a:r>
              <a:rPr lang="en-US" sz="2000" dirty="0" smtClean="0"/>
              <a:t> </a:t>
            </a:r>
            <a:r>
              <a:rPr lang="en-US" sz="2000" dirty="0" err="1" smtClean="0"/>
              <a:t>օրգանիզմ</a:t>
            </a:r>
            <a:r>
              <a:rPr lang="en-US" sz="2000" dirty="0" smtClean="0"/>
              <a:t>, </a:t>
            </a:r>
            <a:r>
              <a:rPr lang="en-US" sz="2000" dirty="0" err="1" smtClean="0"/>
              <a:t>որի</a:t>
            </a:r>
            <a:r>
              <a:rPr lang="en-US" sz="2000" dirty="0" smtClean="0"/>
              <a:t> </a:t>
            </a:r>
            <a:r>
              <a:rPr lang="en-US" sz="2000" dirty="0" err="1" smtClean="0"/>
              <a:t>մի</a:t>
            </a:r>
            <a:r>
              <a:rPr lang="en-US" sz="2000" dirty="0" smtClean="0"/>
              <a:t> </a:t>
            </a:r>
            <a:r>
              <a:rPr lang="en-US" sz="2000" dirty="0" err="1" smtClean="0"/>
              <a:t>բաղադրիչի</a:t>
            </a:r>
            <a:r>
              <a:rPr lang="en-US" sz="2000" dirty="0" smtClean="0"/>
              <a:t> </a:t>
            </a:r>
            <a:r>
              <a:rPr lang="en-US" sz="2000" dirty="0" err="1" smtClean="0"/>
              <a:t>փոփոխությունը</a:t>
            </a:r>
            <a:r>
              <a:rPr lang="en-US" sz="2000" dirty="0" smtClean="0"/>
              <a:t> </a:t>
            </a:r>
            <a:r>
              <a:rPr lang="en-US" sz="2000" dirty="0" err="1" smtClean="0"/>
              <a:t>բերում</a:t>
            </a:r>
            <a:r>
              <a:rPr lang="en-US" sz="2000" dirty="0" smtClean="0"/>
              <a:t> է </a:t>
            </a:r>
            <a:r>
              <a:rPr lang="en-US" sz="2000" dirty="0" err="1" smtClean="0"/>
              <a:t>մնացած</a:t>
            </a:r>
            <a:r>
              <a:rPr lang="en-US" sz="2000" dirty="0" smtClean="0"/>
              <a:t> </a:t>
            </a:r>
            <a:r>
              <a:rPr lang="en-US" sz="2000" dirty="0" err="1" smtClean="0"/>
              <a:t>բաղադրիչների</a:t>
            </a:r>
            <a:r>
              <a:rPr lang="en-US" sz="2000" dirty="0" smtClean="0"/>
              <a:t> </a:t>
            </a:r>
            <a:r>
              <a:rPr lang="en-US" sz="2000" dirty="0" err="1" smtClean="0"/>
              <a:t>փոփոխությանը</a:t>
            </a:r>
            <a:r>
              <a:rPr lang="en-US" sz="2000" dirty="0" smtClean="0"/>
              <a:t> և ի </a:t>
            </a:r>
            <a:r>
              <a:rPr lang="en-US" sz="2000" dirty="0" err="1" smtClean="0"/>
              <a:t>վերջո</a:t>
            </a:r>
            <a:r>
              <a:rPr lang="en-US" sz="2000" dirty="0" smtClean="0"/>
              <a:t>` </a:t>
            </a:r>
            <a:r>
              <a:rPr lang="en-US" sz="2000" dirty="0" err="1" smtClean="0"/>
              <a:t>համալիրի</a:t>
            </a:r>
            <a:r>
              <a:rPr lang="en-US" sz="2000" dirty="0" smtClean="0"/>
              <a:t> </a:t>
            </a:r>
            <a:r>
              <a:rPr lang="en-US" sz="2000" dirty="0" err="1" smtClean="0"/>
              <a:t>բնական</a:t>
            </a:r>
            <a:r>
              <a:rPr lang="en-US" sz="2000" dirty="0" smtClean="0"/>
              <a:t> </a:t>
            </a:r>
            <a:r>
              <a:rPr lang="en-US" sz="2000" dirty="0" err="1" smtClean="0"/>
              <a:t>պայմանների</a:t>
            </a:r>
            <a:r>
              <a:rPr lang="en-US" sz="2000" dirty="0" smtClean="0"/>
              <a:t> </a:t>
            </a:r>
            <a:r>
              <a:rPr lang="en-US" sz="2000" dirty="0" err="1" smtClean="0"/>
              <a:t>խախտմանը</a:t>
            </a:r>
            <a:r>
              <a:rPr lang="en-US" sz="2000" dirty="0" smtClean="0"/>
              <a:t>: </a:t>
            </a:r>
            <a:endParaRPr lang="en-US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47167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Նախազգուշության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սկզբունքի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համաձայն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/>
              <a:t>եթե</a:t>
            </a:r>
            <a:r>
              <a:rPr lang="en-US" dirty="0" smtClean="0"/>
              <a:t> </a:t>
            </a:r>
            <a:r>
              <a:rPr lang="en-US" dirty="0" err="1" smtClean="0"/>
              <a:t>գիտությունը</a:t>
            </a:r>
            <a:r>
              <a:rPr lang="en-US" dirty="0" smtClean="0"/>
              <a:t> </a:t>
            </a:r>
            <a:r>
              <a:rPr lang="en-US" dirty="0" err="1" smtClean="0"/>
              <a:t>չի</a:t>
            </a:r>
            <a:r>
              <a:rPr lang="en-US" dirty="0" smtClean="0"/>
              <a:t> </a:t>
            </a:r>
            <a:r>
              <a:rPr lang="en-US" dirty="0" err="1" smtClean="0"/>
              <a:t>ապացուցել</a:t>
            </a:r>
            <a:r>
              <a:rPr lang="en-US" dirty="0" smtClean="0"/>
              <a:t>, </a:t>
            </a:r>
            <a:r>
              <a:rPr lang="en-US" dirty="0" err="1" smtClean="0"/>
              <a:t>որ</a:t>
            </a:r>
            <a:r>
              <a:rPr lang="en-US" dirty="0" smtClean="0"/>
              <a:t> </a:t>
            </a:r>
            <a:r>
              <a:rPr lang="en-US" dirty="0" err="1" smtClean="0"/>
              <a:t>դրանց</a:t>
            </a:r>
            <a:r>
              <a:rPr lang="en-US" dirty="0" smtClean="0"/>
              <a:t> 100% </a:t>
            </a:r>
            <a:r>
              <a:rPr lang="en-US" dirty="0" err="1" smtClean="0"/>
              <a:t>անվտանգ</a:t>
            </a:r>
            <a:r>
              <a:rPr lang="en-US" dirty="0" smtClean="0"/>
              <a:t> </a:t>
            </a:r>
            <a:r>
              <a:rPr lang="en-US" dirty="0" err="1" smtClean="0"/>
              <a:t>են</a:t>
            </a:r>
            <a:r>
              <a:rPr lang="en-US" dirty="0" smtClean="0"/>
              <a:t> </a:t>
            </a:r>
            <a:r>
              <a:rPr lang="en-US" dirty="0" err="1" smtClean="0"/>
              <a:t>մարդու</a:t>
            </a:r>
            <a:r>
              <a:rPr lang="en-US" dirty="0" smtClean="0"/>
              <a:t> և </a:t>
            </a:r>
            <a:r>
              <a:rPr lang="en-US" dirty="0" err="1" smtClean="0"/>
              <a:t>ընդհանրապես</a:t>
            </a:r>
            <a:r>
              <a:rPr lang="en-US" dirty="0" smtClean="0"/>
              <a:t> </a:t>
            </a:r>
            <a:r>
              <a:rPr lang="en-US" dirty="0" err="1" smtClean="0"/>
              <a:t>ամբողջ</a:t>
            </a:r>
            <a:r>
              <a:rPr lang="en-US" dirty="0" smtClean="0"/>
              <a:t> </a:t>
            </a:r>
            <a:r>
              <a:rPr lang="en-US" dirty="0" err="1" smtClean="0"/>
              <a:t>էկոհամակարգի</a:t>
            </a:r>
            <a:r>
              <a:rPr lang="en-US" dirty="0" smtClean="0"/>
              <a:t> </a:t>
            </a:r>
            <a:r>
              <a:rPr lang="en-US" dirty="0" err="1" smtClean="0"/>
              <a:t>համար</a:t>
            </a:r>
            <a:r>
              <a:rPr lang="en-US" dirty="0" smtClean="0"/>
              <a:t>, </a:t>
            </a:r>
            <a:r>
              <a:rPr lang="en-US" dirty="0" err="1" smtClean="0"/>
              <a:t>ապա</a:t>
            </a:r>
            <a:r>
              <a:rPr lang="en-US" dirty="0" smtClean="0"/>
              <a:t> </a:t>
            </a:r>
            <a:r>
              <a:rPr lang="en-US" dirty="0" err="1" smtClean="0"/>
              <a:t>դրանց</a:t>
            </a:r>
            <a:r>
              <a:rPr lang="en-US" dirty="0" smtClean="0"/>
              <a:t> </a:t>
            </a:r>
            <a:r>
              <a:rPr lang="en-US" dirty="0" err="1" smtClean="0"/>
              <a:t>օգտագործումը</a:t>
            </a:r>
            <a:r>
              <a:rPr lang="en-US" dirty="0" smtClean="0"/>
              <a:t> </a:t>
            </a:r>
            <a:r>
              <a:rPr lang="en-US" dirty="0" err="1" smtClean="0"/>
              <a:t>պետք</a:t>
            </a:r>
            <a:r>
              <a:rPr lang="en-US" dirty="0" smtClean="0"/>
              <a:t> է </a:t>
            </a:r>
            <a:r>
              <a:rPr lang="en-US" dirty="0" err="1" smtClean="0"/>
              <a:t>արգելվի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pic>
        <p:nvPicPr>
          <p:cNvPr id="35842" name="Picture 2" descr="C:\Documents and Settings\ani\Desktop\New Folder (2)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1" y="3657600"/>
            <a:ext cx="35814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28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100" b="1" dirty="0" err="1" smtClean="0"/>
              <a:t>Անգրագիտության</a:t>
            </a:r>
            <a:r>
              <a:rPr lang="en-US" sz="3100" b="1" dirty="0" smtClean="0"/>
              <a:t>, </a:t>
            </a:r>
            <a:r>
              <a:rPr lang="en-US" sz="3100" b="1" dirty="0" err="1" smtClean="0"/>
              <a:t>աղքատության</a:t>
            </a:r>
            <a:r>
              <a:rPr lang="en-US" sz="3100" b="1" dirty="0" smtClean="0"/>
              <a:t> և </a:t>
            </a:r>
            <a:r>
              <a:rPr lang="en-US" sz="3100" b="1" dirty="0" err="1" smtClean="0"/>
              <a:t>իրազեկվածության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մակարդակը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որպես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գենետիկորեն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ձևափոխված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սնունդ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ընդունելու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նախապայման</a:t>
            </a:r>
            <a:r>
              <a:rPr lang="en-US" sz="3100" b="1" dirty="0" smtClean="0"/>
              <a:t>: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3505200" y="3200400"/>
            <a:ext cx="5181600" cy="2925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6880" name="Picture 16" descr="C:\Documents and Settings\ani\Desktop\2007_0101_200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057400"/>
            <a:ext cx="5029200" cy="4800600"/>
          </a:xfrm>
          <a:prstGeom prst="rect">
            <a:avLst/>
          </a:prstGeom>
          <a:noFill/>
        </p:spPr>
      </p:pic>
      <p:pic>
        <p:nvPicPr>
          <p:cNvPr id="36882" name="Picture 18" descr="C:\Documents and Settings\ani\Desktop\hh-bnakchutyan-20-to-n37143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39624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553200" y="1417638"/>
            <a:ext cx="11430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icture 13" descr="C:\Documents and Settings\ani\Desktop\42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315954">
            <a:off x="3505200" y="2514600"/>
            <a:ext cx="2714625" cy="2743200"/>
          </a:xfrm>
          <a:prstGeom prst="rect">
            <a:avLst/>
          </a:prstGeom>
          <a:noFill/>
        </p:spPr>
      </p:pic>
      <p:pic>
        <p:nvPicPr>
          <p:cNvPr id="38915" name="Picture 3" descr="C:\Documents and Settings\ani\Desktop\84554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95049">
            <a:off x="255118" y="563099"/>
            <a:ext cx="3657600" cy="2133600"/>
          </a:xfrm>
          <a:prstGeom prst="rect">
            <a:avLst/>
          </a:prstGeom>
          <a:noFill/>
        </p:spPr>
      </p:pic>
      <p:pic>
        <p:nvPicPr>
          <p:cNvPr id="38916" name="Picture 4" descr="C:\Documents and Settings\ani\Desktop\42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04698">
            <a:off x="5715000" y="4419600"/>
            <a:ext cx="3219450" cy="2286000"/>
          </a:xfrm>
          <a:prstGeom prst="rect">
            <a:avLst/>
          </a:prstGeom>
          <a:noFill/>
        </p:spPr>
      </p:pic>
      <p:pic>
        <p:nvPicPr>
          <p:cNvPr id="38918" name="Picture 6" descr="C:\Documents and Settings\ani\Desktop\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688196">
            <a:off x="5596976" y="308255"/>
            <a:ext cx="2667000" cy="2362200"/>
          </a:xfrm>
          <a:prstGeom prst="rect">
            <a:avLst/>
          </a:prstGeom>
          <a:noFill/>
        </p:spPr>
      </p:pic>
      <p:pic>
        <p:nvPicPr>
          <p:cNvPr id="38920" name="Picture 8" descr="C:\Documents and Settings\ani\Desktop\1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052339">
            <a:off x="609600" y="4038600"/>
            <a:ext cx="31242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 descr="C:\Documents and Settings\ani\Desktop\New Folder (2)\snund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838200"/>
            <a:ext cx="2057400" cy="1447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9" descr="C:\Documents and Settings\ani\Desktop\New Folder (2)\gmo-cor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946868">
            <a:off x="2550631" y="2324637"/>
            <a:ext cx="3048000" cy="228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8" descr="C:\Documents and Settings\ani\Desktop\New Folder (2)\main20121018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93655">
            <a:off x="5028973" y="416836"/>
            <a:ext cx="3492835" cy="2215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6" descr="C:\Documents and Settings\ani\Desktop\New Folder (2)\gmo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11790">
            <a:off x="303306" y="458430"/>
            <a:ext cx="3377844" cy="22453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3" descr="C:\Documents and Settings\ani\Desktop\New Folder (2)\272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619939">
            <a:off x="5756398" y="3879337"/>
            <a:ext cx="2997921" cy="2350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2" descr="C:\Documents and Settings\ani\Desktop\New Folder (2)\1444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974518">
            <a:off x="468538" y="4328463"/>
            <a:ext cx="3177566" cy="2121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7" descr="C:\Documents and Settings\ani\Desktop\New Folder (2)\Belgian-Blue-huge-bulls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53000" cy="6858000"/>
          </a:xfrm>
          <a:prstGeom prst="rect">
            <a:avLst/>
          </a:prstGeom>
          <a:noFill/>
        </p:spPr>
      </p:pic>
      <p:pic>
        <p:nvPicPr>
          <p:cNvPr id="8" name="Picture 10" descr="C:\Documents and Settings\ani\Desktop\New Folder (2)\timthumb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53000" y="0"/>
            <a:ext cx="4191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1371600"/>
            <a:ext cx="2438400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2667001"/>
            <a:ext cx="12192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4" descr="C:\Documents and Settings\ani\Desktop\New Folder (2)\gm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3694838" cy="3581400"/>
          </a:xfrm>
          <a:prstGeom prst="rect">
            <a:avLst/>
          </a:prstGeom>
          <a:noFill/>
        </p:spPr>
      </p:pic>
      <p:pic>
        <p:nvPicPr>
          <p:cNvPr id="5" name="Content Placeholder 14" descr="C:\Documents and Settings\ani\Desktop\New Folder (2)\gm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1" y="4038600"/>
            <a:ext cx="3691466" cy="2555630"/>
          </a:xfrm>
          <a:prstGeom prst="rect">
            <a:avLst/>
          </a:prstGeom>
          <a:noFill/>
        </p:spPr>
      </p:pic>
      <p:pic>
        <p:nvPicPr>
          <p:cNvPr id="37890" name="Picture 2" descr="C:\Documents and Settings\ani\Desktop\New Folder (2)\papaya_thailan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81000"/>
            <a:ext cx="4238752" cy="331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5362" name="Picture 2" descr="C:\Documents and Settings\ani\Desktop\New Folder (2)\parartanyut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191000"/>
            <a:ext cx="2933700" cy="2667000"/>
          </a:xfrm>
          <a:prstGeom prst="rect">
            <a:avLst/>
          </a:prstGeom>
          <a:noFill/>
        </p:spPr>
      </p:pic>
      <p:pic>
        <p:nvPicPr>
          <p:cNvPr id="15363" name="Picture 3" descr="C:\Documents and Settings\ani\Desktop\New Folder (2)\azo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600200"/>
            <a:ext cx="3505200" cy="2514600"/>
          </a:xfrm>
          <a:prstGeom prst="rect">
            <a:avLst/>
          </a:prstGeom>
          <a:noFill/>
        </p:spPr>
      </p:pic>
      <p:pic>
        <p:nvPicPr>
          <p:cNvPr id="15364" name="Picture 4" descr="C:\Documents and Settings\ani\Desktop\New Folder (2)\parartanyut_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352800"/>
            <a:ext cx="3200400" cy="2844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10800000" flipV="1">
            <a:off x="1163283" y="288932"/>
            <a:ext cx="7577687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Պարարտանյութեր</a:t>
            </a:r>
            <a:r>
              <a:rPr lang="en-US" sz="2400" dirty="0" smtClean="0"/>
              <a:t>, </a:t>
            </a:r>
            <a:r>
              <a:rPr lang="en-US" sz="2400" dirty="0" err="1" smtClean="0"/>
              <a:t>որոնք</a:t>
            </a:r>
            <a:r>
              <a:rPr lang="en-US" sz="2400" dirty="0" smtClean="0"/>
              <a:t> </a:t>
            </a:r>
            <a:r>
              <a:rPr lang="en-US" sz="2400" dirty="0" err="1" smtClean="0"/>
              <a:t>օգտագործվում</a:t>
            </a:r>
            <a:r>
              <a:rPr lang="en-US" sz="2400" dirty="0" smtClean="0"/>
              <a:t> </a:t>
            </a:r>
            <a:r>
              <a:rPr lang="en-US" sz="2400" dirty="0" err="1" smtClean="0"/>
              <a:t>են</a:t>
            </a:r>
            <a:r>
              <a:rPr lang="en-US" sz="2400" dirty="0" smtClean="0"/>
              <a:t> </a:t>
            </a:r>
            <a:r>
              <a:rPr lang="en-US" sz="2400" dirty="0" err="1" smtClean="0"/>
              <a:t>գյուղատնտեսության</a:t>
            </a:r>
            <a:r>
              <a:rPr lang="en-US" sz="2400" dirty="0" smtClean="0"/>
              <a:t> </a:t>
            </a:r>
            <a:r>
              <a:rPr lang="en-US" sz="2400" dirty="0" err="1" smtClean="0"/>
              <a:t>մեջ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019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Հաշվի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առնելով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այս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փաստերը</a:t>
            </a:r>
            <a:r>
              <a:rPr lang="en-US" dirty="0" smtClean="0">
                <a:solidFill>
                  <a:srgbClr val="FF0000"/>
                </a:solidFill>
              </a:rPr>
              <a:t>` </a:t>
            </a:r>
            <a:r>
              <a:rPr lang="en-US" dirty="0" err="1" smtClean="0">
                <a:solidFill>
                  <a:srgbClr val="FF0000"/>
                </a:solidFill>
              </a:rPr>
              <a:t>բազմաթիվ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երկրներ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ընդունել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են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օրենք</a:t>
            </a:r>
            <a:r>
              <a:rPr lang="en-US" dirty="0" smtClean="0">
                <a:solidFill>
                  <a:srgbClr val="FF0000"/>
                </a:solidFill>
              </a:rPr>
              <a:t> ԳՁՄ-</a:t>
            </a:r>
            <a:r>
              <a:rPr lang="en-US" dirty="0" err="1" smtClean="0">
                <a:solidFill>
                  <a:srgbClr val="FF0000"/>
                </a:solidFill>
              </a:rPr>
              <a:t>ների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արգելման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մասին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 descr="C:\Documents and Settings\ani\Desktop\բնբննյմ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505200"/>
            <a:ext cx="3962400" cy="2895600"/>
          </a:xfrm>
          <a:prstGeom prst="rect">
            <a:avLst/>
          </a:prstGeom>
          <a:noFill/>
        </p:spPr>
      </p:pic>
      <p:pic>
        <p:nvPicPr>
          <p:cNvPr id="40962" name="Picture 2" descr="C:\Documents and Settings\ani\Desktop\1075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9312" y="3581400"/>
            <a:ext cx="3646487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2209800" cy="7318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762000"/>
            <a:ext cx="5791200" cy="53641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err="1" smtClean="0"/>
              <a:t>Ըստ</a:t>
            </a:r>
            <a:r>
              <a:rPr lang="en-US" dirty="0" smtClean="0"/>
              <a:t> ՀՀ «</a:t>
            </a:r>
            <a:r>
              <a:rPr lang="en-US" dirty="0" err="1" smtClean="0"/>
              <a:t>Գենետիկորեն</a:t>
            </a:r>
            <a:r>
              <a:rPr lang="en-US" dirty="0" smtClean="0"/>
              <a:t> </a:t>
            </a:r>
            <a:r>
              <a:rPr lang="en-US" dirty="0" err="1" smtClean="0"/>
              <a:t>ձևափոխված</a:t>
            </a:r>
            <a:r>
              <a:rPr lang="en-US" dirty="0" smtClean="0"/>
              <a:t> </a:t>
            </a:r>
            <a:r>
              <a:rPr lang="en-US" dirty="0" err="1" smtClean="0"/>
              <a:t>օրգանիզմների</a:t>
            </a:r>
            <a:r>
              <a:rPr lang="en-US" dirty="0" smtClean="0"/>
              <a:t> </a:t>
            </a:r>
            <a:r>
              <a:rPr lang="en-US" dirty="0" err="1" smtClean="0"/>
              <a:t>գործածության</a:t>
            </a:r>
            <a:r>
              <a:rPr lang="en-US" dirty="0" smtClean="0"/>
              <a:t> </a:t>
            </a:r>
            <a:r>
              <a:rPr lang="en-US" dirty="0" err="1" smtClean="0"/>
              <a:t>կենսաանվտանգության</a:t>
            </a:r>
            <a:r>
              <a:rPr lang="en-US" dirty="0" smtClean="0"/>
              <a:t> </a:t>
            </a:r>
            <a:r>
              <a:rPr lang="en-US" dirty="0" err="1" smtClean="0"/>
              <a:t>մասին</a:t>
            </a:r>
            <a:r>
              <a:rPr lang="en-US" dirty="0" smtClean="0"/>
              <a:t>» </a:t>
            </a:r>
            <a:r>
              <a:rPr lang="en-US" dirty="0" err="1" smtClean="0"/>
              <a:t>օրենքի</a:t>
            </a:r>
            <a:r>
              <a:rPr lang="en-US" dirty="0" smtClean="0"/>
              <a:t> </a:t>
            </a:r>
            <a:r>
              <a:rPr lang="en-US" dirty="0" err="1" smtClean="0"/>
              <a:t>նախագծի</a:t>
            </a:r>
            <a:r>
              <a:rPr lang="en-US" dirty="0" smtClean="0"/>
              <a:t>՝ &lt;&lt;</a:t>
            </a:r>
            <a:r>
              <a:rPr lang="en-US" dirty="0" err="1" smtClean="0"/>
              <a:t>Հայաստանի</a:t>
            </a:r>
            <a:r>
              <a:rPr lang="en-US" dirty="0" smtClean="0"/>
              <a:t> </a:t>
            </a:r>
            <a:r>
              <a:rPr lang="en-US" dirty="0" err="1" smtClean="0"/>
              <a:t>Հանրապետությունը</a:t>
            </a:r>
            <a:r>
              <a:rPr lang="en-US" dirty="0" smtClean="0"/>
              <a:t> </a:t>
            </a:r>
            <a:r>
              <a:rPr lang="en-US" dirty="0" err="1" smtClean="0"/>
              <a:t>հանդիսանում</a:t>
            </a:r>
            <a:r>
              <a:rPr lang="en-US" dirty="0" smtClean="0"/>
              <a:t> է </a:t>
            </a:r>
            <a:r>
              <a:rPr lang="en-US" dirty="0" err="1" smtClean="0"/>
              <a:t>գենետիկորեն</a:t>
            </a:r>
            <a:r>
              <a:rPr lang="en-US" dirty="0" smtClean="0"/>
              <a:t> </a:t>
            </a:r>
            <a:r>
              <a:rPr lang="en-US" dirty="0" err="1" smtClean="0"/>
              <a:t>ձևափոխված</a:t>
            </a:r>
            <a:r>
              <a:rPr lang="en-US" dirty="0" smtClean="0"/>
              <a:t> </a:t>
            </a:r>
            <a:r>
              <a:rPr lang="en-US" dirty="0" err="1" smtClean="0"/>
              <a:t>օրգանիզմների</a:t>
            </a:r>
            <a:r>
              <a:rPr lang="en-US" dirty="0" smtClean="0"/>
              <a:t> </a:t>
            </a:r>
            <a:r>
              <a:rPr lang="en-US" dirty="0" err="1" smtClean="0"/>
              <a:t>գործածությունից</a:t>
            </a:r>
            <a:r>
              <a:rPr lang="en-US" dirty="0" smtClean="0"/>
              <a:t> </a:t>
            </a:r>
            <a:r>
              <a:rPr lang="en-US" dirty="0" err="1" smtClean="0"/>
              <a:t>ազատ</a:t>
            </a:r>
            <a:r>
              <a:rPr lang="en-US" dirty="0" smtClean="0"/>
              <a:t> </a:t>
            </a:r>
            <a:r>
              <a:rPr lang="en-US" dirty="0" err="1" smtClean="0"/>
              <a:t>կամ</a:t>
            </a:r>
            <a:r>
              <a:rPr lang="en-US" dirty="0" smtClean="0"/>
              <a:t> </a:t>
            </a:r>
            <a:r>
              <a:rPr lang="en-US" dirty="0" err="1" smtClean="0"/>
              <a:t>կենսաանվտանգ</a:t>
            </a:r>
            <a:r>
              <a:rPr lang="en-US" dirty="0" smtClean="0"/>
              <a:t> </a:t>
            </a:r>
            <a:r>
              <a:rPr lang="en-US" dirty="0" err="1" smtClean="0"/>
              <a:t>տարածք</a:t>
            </a:r>
            <a:r>
              <a:rPr lang="en-US" dirty="0" smtClean="0"/>
              <a:t>&gt;&gt;: </a:t>
            </a:r>
            <a:r>
              <a:rPr lang="en-US" dirty="0" err="1" smtClean="0"/>
              <a:t>Օրենքով</a:t>
            </a:r>
            <a:r>
              <a:rPr lang="en-US" dirty="0" smtClean="0"/>
              <a:t> </a:t>
            </a:r>
            <a:r>
              <a:rPr lang="en-US" dirty="0" err="1" smtClean="0"/>
              <a:t>նախատեսվում</a:t>
            </a:r>
            <a:r>
              <a:rPr lang="en-US" dirty="0" smtClean="0"/>
              <a:t> է, </a:t>
            </a:r>
            <a:r>
              <a:rPr lang="en-US" dirty="0" err="1" smtClean="0"/>
              <a:t>որ</a:t>
            </a:r>
            <a:r>
              <a:rPr lang="en-US" dirty="0" smtClean="0"/>
              <a:t> ԳՁՕ-</a:t>
            </a:r>
            <a:r>
              <a:rPr lang="en-US" dirty="0" err="1" smtClean="0"/>
              <a:t>ները</a:t>
            </a:r>
            <a:r>
              <a:rPr lang="en-US" dirty="0" smtClean="0"/>
              <a:t> </a:t>
            </a:r>
            <a:r>
              <a:rPr lang="en-US" dirty="0" err="1" smtClean="0"/>
              <a:t>կարող</a:t>
            </a:r>
            <a:r>
              <a:rPr lang="en-US" dirty="0" smtClean="0"/>
              <a:t> </a:t>
            </a:r>
            <a:r>
              <a:rPr lang="en-US" dirty="0" err="1" smtClean="0"/>
              <a:t>են</a:t>
            </a:r>
            <a:r>
              <a:rPr lang="en-US" dirty="0" smtClean="0"/>
              <a:t> </a:t>
            </a:r>
            <a:r>
              <a:rPr lang="en-US" dirty="0" err="1" smtClean="0"/>
              <a:t>Հայաստանում</a:t>
            </a:r>
            <a:r>
              <a:rPr lang="en-US" dirty="0" smtClean="0"/>
              <a:t> </a:t>
            </a:r>
            <a:r>
              <a:rPr lang="en-US" dirty="0" err="1" smtClean="0"/>
              <a:t>գործածվել</a:t>
            </a:r>
            <a:r>
              <a:rPr lang="en-US" dirty="0" smtClean="0"/>
              <a:t> «</a:t>
            </a:r>
            <a:r>
              <a:rPr lang="en-US" dirty="0" err="1" smtClean="0"/>
              <a:t>միայն</a:t>
            </a:r>
            <a:r>
              <a:rPr lang="en-US" dirty="0" smtClean="0"/>
              <a:t> </a:t>
            </a:r>
            <a:r>
              <a:rPr lang="en-US" dirty="0" err="1" smtClean="0"/>
              <a:t>մեկուսացված</a:t>
            </a:r>
            <a:r>
              <a:rPr lang="en-US" dirty="0" smtClean="0"/>
              <a:t> </a:t>
            </a:r>
            <a:r>
              <a:rPr lang="en-US" dirty="0" err="1" smtClean="0"/>
              <a:t>համակարգերում</a:t>
            </a:r>
            <a:r>
              <a:rPr lang="en-US" dirty="0" smtClean="0"/>
              <a:t> </a:t>
            </a:r>
            <a:r>
              <a:rPr lang="en-US" dirty="0" err="1" smtClean="0"/>
              <a:t>հետազոտությունների</a:t>
            </a:r>
            <a:r>
              <a:rPr lang="en-US" dirty="0" smtClean="0"/>
              <a:t> </a:t>
            </a:r>
            <a:r>
              <a:rPr lang="en-US" dirty="0" err="1" smtClean="0"/>
              <a:t>համար</a:t>
            </a:r>
            <a:r>
              <a:rPr lang="en-US" dirty="0" smtClean="0"/>
              <a:t>»:</a:t>
            </a:r>
            <a:endParaRPr lang="en-US" dirty="0"/>
          </a:p>
        </p:txBody>
      </p:sp>
      <p:pic>
        <p:nvPicPr>
          <p:cNvPr id="39939" name="Picture 3" descr="C:\Documents and Settings\ani\Desktop\img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"/>
            <a:ext cx="2708275" cy="2551113"/>
          </a:xfrm>
          <a:prstGeom prst="rect">
            <a:avLst/>
          </a:prstGeom>
          <a:noFill/>
        </p:spPr>
      </p:pic>
      <p:pic>
        <p:nvPicPr>
          <p:cNvPr id="39940" name="Picture 4" descr="C:\Documents and Settings\ani\Desktop\file_24555_77126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505200"/>
            <a:ext cx="2341562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Այնուամենայնիվ</a:t>
            </a:r>
            <a:r>
              <a:rPr lang="en-US" dirty="0" smtClean="0">
                <a:solidFill>
                  <a:srgbClr val="C00000"/>
                </a:solidFill>
              </a:rPr>
              <a:t>,  </a:t>
            </a:r>
            <a:r>
              <a:rPr lang="en-US" dirty="0" err="1" smtClean="0">
                <a:solidFill>
                  <a:srgbClr val="C00000"/>
                </a:solidFill>
              </a:rPr>
              <a:t>համեմատության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մեջ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դնելով</a:t>
            </a:r>
            <a:r>
              <a:rPr lang="en-US" dirty="0" smtClean="0">
                <a:solidFill>
                  <a:srgbClr val="C00000"/>
                </a:solidFill>
              </a:rPr>
              <a:t> ԳԾՄ-</a:t>
            </a:r>
            <a:r>
              <a:rPr lang="en-US" dirty="0" err="1" smtClean="0">
                <a:solidFill>
                  <a:srgbClr val="C00000"/>
                </a:solidFill>
              </a:rPr>
              <a:t>ների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dirty="0" err="1" smtClean="0">
                <a:solidFill>
                  <a:srgbClr val="C00000"/>
                </a:solidFill>
              </a:rPr>
              <a:t>դրական</a:t>
            </a:r>
            <a:r>
              <a:rPr lang="en-US" dirty="0" smtClean="0">
                <a:solidFill>
                  <a:srgbClr val="C00000"/>
                </a:solidFill>
              </a:rPr>
              <a:t> և </a:t>
            </a:r>
            <a:r>
              <a:rPr lang="en-US" dirty="0" err="1" smtClean="0">
                <a:solidFill>
                  <a:srgbClr val="C00000"/>
                </a:solidFill>
              </a:rPr>
              <a:t>բացասական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կողմերը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օգուտները</a:t>
            </a:r>
            <a:r>
              <a:rPr lang="en-US" dirty="0" smtClean="0">
                <a:solidFill>
                  <a:srgbClr val="C00000"/>
                </a:solidFill>
              </a:rPr>
              <a:t> և </a:t>
            </a:r>
            <a:r>
              <a:rPr lang="en-US" dirty="0" err="1" smtClean="0">
                <a:solidFill>
                  <a:srgbClr val="C00000"/>
                </a:solidFill>
              </a:rPr>
              <a:t>մարտահրավերները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կարող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ենք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փաստել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հետևյալը</a:t>
            </a:r>
            <a:r>
              <a:rPr lang="en-US" dirty="0" smtClean="0">
                <a:solidFill>
                  <a:srgbClr val="C00000"/>
                </a:solidFill>
              </a:rPr>
              <a:t>. «</a:t>
            </a:r>
            <a:r>
              <a:rPr lang="en-US" dirty="0" err="1" smtClean="0">
                <a:solidFill>
                  <a:srgbClr val="C00000"/>
                </a:solidFill>
              </a:rPr>
              <a:t>Ճիշտ</a:t>
            </a:r>
            <a:r>
              <a:rPr lang="en-US" dirty="0" smtClean="0">
                <a:solidFill>
                  <a:srgbClr val="C00000"/>
                </a:solidFill>
              </a:rPr>
              <a:t> է ԳԾՄ-</a:t>
            </a:r>
            <a:r>
              <a:rPr lang="en-US" dirty="0" err="1" smtClean="0">
                <a:solidFill>
                  <a:srgbClr val="C00000"/>
                </a:solidFill>
              </a:rPr>
              <a:t>ները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որոշակիորեն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լուծում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են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պարենի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ապահովվածության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հիմնախնդիրը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բայց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հաշվի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առնելով</a:t>
            </a:r>
            <a:r>
              <a:rPr lang="en-US" dirty="0" smtClean="0">
                <a:solidFill>
                  <a:srgbClr val="C00000"/>
                </a:solidFill>
              </a:rPr>
              <a:t> ԳԾՄ-</a:t>
            </a:r>
            <a:r>
              <a:rPr lang="en-US" dirty="0" err="1" smtClean="0">
                <a:solidFill>
                  <a:srgbClr val="C00000"/>
                </a:solidFill>
              </a:rPr>
              <a:t>ների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թողած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բացասական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հետևանքները</a:t>
            </a:r>
            <a:r>
              <a:rPr lang="en-US" dirty="0" smtClean="0">
                <a:solidFill>
                  <a:srgbClr val="C00000"/>
                </a:solidFill>
              </a:rPr>
              <a:t> և </a:t>
            </a:r>
            <a:r>
              <a:rPr lang="en-US" dirty="0" err="1" smtClean="0">
                <a:solidFill>
                  <a:srgbClr val="C00000"/>
                </a:solidFill>
              </a:rPr>
              <a:t>ենթադրելով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հնարավոր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մարտահրավերները</a:t>
            </a:r>
            <a:r>
              <a:rPr lang="en-US" dirty="0" smtClean="0">
                <a:solidFill>
                  <a:srgbClr val="C00000"/>
                </a:solidFill>
              </a:rPr>
              <a:t>` ի </a:t>
            </a:r>
            <a:r>
              <a:rPr lang="en-US" dirty="0" err="1" smtClean="0">
                <a:solidFill>
                  <a:srgbClr val="C00000"/>
                </a:solidFill>
              </a:rPr>
              <a:t>վերջո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պետք</a:t>
            </a:r>
            <a:r>
              <a:rPr lang="en-US" dirty="0" smtClean="0">
                <a:solidFill>
                  <a:srgbClr val="C00000"/>
                </a:solidFill>
              </a:rPr>
              <a:t> է </a:t>
            </a:r>
            <a:r>
              <a:rPr lang="en-US" dirty="0" err="1" smtClean="0">
                <a:solidFill>
                  <a:srgbClr val="C00000"/>
                </a:solidFill>
              </a:rPr>
              <a:t>հնարավորինս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վերահսկել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այս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ոլորտը</a:t>
            </a:r>
            <a:r>
              <a:rPr lang="en-US" dirty="0" smtClean="0">
                <a:solidFill>
                  <a:srgbClr val="C00000"/>
                </a:solidFill>
              </a:rPr>
              <a:t> և </a:t>
            </a:r>
            <a:r>
              <a:rPr lang="en-US" dirty="0" err="1" smtClean="0">
                <a:solidFill>
                  <a:srgbClr val="C00000"/>
                </a:solidFill>
              </a:rPr>
              <a:t>հստակ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օրենք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մշակել</a:t>
            </a:r>
            <a:r>
              <a:rPr lang="en-US" dirty="0" smtClean="0">
                <a:solidFill>
                  <a:srgbClr val="C00000"/>
                </a:solidFill>
              </a:rPr>
              <a:t>» :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C00000"/>
                </a:solidFill>
              </a:rPr>
              <a:t>Շնորհակալություն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90" name="Picture 6" descr="C:\Documents and Settings\ani\Desktop\GreenWorld-300x2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7630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Տեխնոլագիական</a:t>
            </a:r>
            <a:r>
              <a:rPr lang="en-US" sz="2400" dirty="0" smtClean="0"/>
              <a:t> </a:t>
            </a:r>
            <a:r>
              <a:rPr lang="en-US" sz="2400" dirty="0" err="1" smtClean="0"/>
              <a:t>առաջընթացի</a:t>
            </a:r>
            <a:r>
              <a:rPr lang="en-US" sz="2400" dirty="0" smtClean="0"/>
              <a:t> </a:t>
            </a:r>
            <a:r>
              <a:rPr lang="en-US" sz="2400" dirty="0" err="1" smtClean="0"/>
              <a:t>արդյունքում</a:t>
            </a:r>
            <a:r>
              <a:rPr lang="en-US" sz="2400" dirty="0" smtClean="0"/>
              <a:t> </a:t>
            </a:r>
            <a:r>
              <a:rPr lang="en-US" sz="2400" dirty="0" err="1" smtClean="0"/>
              <a:t>զարգացում</a:t>
            </a:r>
            <a:r>
              <a:rPr lang="en-US" sz="2400" dirty="0" smtClean="0"/>
              <a:t> </a:t>
            </a:r>
            <a:r>
              <a:rPr lang="en-US" sz="2400" dirty="0" err="1" smtClean="0"/>
              <a:t>ապրեց</a:t>
            </a:r>
            <a:r>
              <a:rPr lang="en-US" sz="2400" dirty="0" smtClean="0"/>
              <a:t> </a:t>
            </a:r>
            <a:r>
              <a:rPr lang="en-US" sz="2400" dirty="0" err="1" smtClean="0"/>
              <a:t>գենային</a:t>
            </a:r>
            <a:r>
              <a:rPr lang="en-US" sz="2400" dirty="0" smtClean="0"/>
              <a:t> </a:t>
            </a:r>
            <a:r>
              <a:rPr lang="en-US" sz="2400" dirty="0" err="1" smtClean="0"/>
              <a:t>ինժեներիան</a:t>
            </a:r>
            <a:endParaRPr lang="en-US" sz="2400" dirty="0" smtClean="0"/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914400"/>
            <a:ext cx="9144000" cy="60617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457200" y="1066800"/>
            <a:ext cx="8458200" cy="51054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Sylfaen" pitchFamily="18" charset="0"/>
            </a:endParaRPr>
          </a:p>
          <a:p>
            <a:pPr lvl="0" algn="ctr"/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Գենային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ինժեներիայի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մեթոդները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հնարավորություն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են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տալիս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կենդանի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օրգանիզմներում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տեղադրել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այնպիսի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գենետիկական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ծրագրեր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որոնք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ավելի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ցանկալի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են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և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գիտության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մեջ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և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պրակտիկայի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համար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Գենային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ինժեներիայի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կարևոր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նպատակներից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մեկը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եղավ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նոր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տրանսգեն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բույսերի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եւ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կենդանիների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ստեղծումը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:</a:t>
            </a:r>
            <a:b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Նորաստեղծ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օրգանիզմները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որոնց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մեջ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տեղադրել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էին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օտար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գեներ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անվանեցին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տրանսգեն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կամ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գենետիկորեն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ձևափոխված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օրգանիզմներ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819400"/>
            <a:ext cx="3810000" cy="838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 rot="20919194">
            <a:off x="609600" y="685800"/>
            <a:ext cx="8077200" cy="47244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  <a:tabLst>
                <a:tab pos="-285750" algn="l"/>
              </a:tabLst>
            </a:pP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Արհեստական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ձևափոխված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առաջին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մթերքը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80-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ական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թվականներին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եղել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լոլիկը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որի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հատկությունը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չհասունացած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վիճակում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12 </a:t>
            </a:r>
            <a:r>
              <a:rPr lang="en-US" baseline="30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0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ում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պահպանվելն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իսկ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այնուհետև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տաք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պայմաններում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մի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քանի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ժամվա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ընթացքում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հասունանալը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։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1984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թ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հանդես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եկավ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ԳՁ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կարտոֆիլը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որը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պաշտպանված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էր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կոլորադյան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բզեզից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։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Այնուհետև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խանութներում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երևացին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այլ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ԳՁՄ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ներ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՝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կաթ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պանիր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միս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միրգ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եւ</a:t>
            </a:r>
            <a:r>
              <a:rPr lang="en-US" dirty="0" smtClean="0"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այլն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։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0" y="-77920"/>
            <a:ext cx="9144000" cy="10772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 </a:t>
            </a:r>
            <a:r>
              <a:rPr lang="en-US" sz="3200" b="1" i="1" dirty="0" err="1" smtClean="0"/>
              <a:t>Լանդշաֆտային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բազմազանություն</a:t>
            </a:r>
            <a:endParaRPr lang="en-US" sz="3200" b="1" i="1" dirty="0" smtClean="0"/>
          </a:p>
          <a:p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990600"/>
            <a:ext cx="9144000" cy="59093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8434" name="Picture 2" descr="C:\Documents and Settings\ani\Desktop\g_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066800"/>
            <a:ext cx="3200400" cy="2438400"/>
          </a:xfrm>
          <a:prstGeom prst="rect">
            <a:avLst/>
          </a:prstGeom>
          <a:noFill/>
        </p:spPr>
      </p:pic>
      <p:pic>
        <p:nvPicPr>
          <p:cNvPr id="18435" name="Picture 3" descr="C:\Documents and Settings\ani\Desktop\300px-Marsh._Poliss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3962400" cy="2514600"/>
          </a:xfrm>
          <a:prstGeom prst="rect">
            <a:avLst/>
          </a:prstGeom>
          <a:noFill/>
        </p:spPr>
      </p:pic>
      <p:pic>
        <p:nvPicPr>
          <p:cNvPr id="18436" name="Picture 4" descr="C:\Documents and Settings\ani\Desktop\anapat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4267200"/>
            <a:ext cx="3657600" cy="2590800"/>
          </a:xfrm>
          <a:prstGeom prst="rect">
            <a:avLst/>
          </a:prstGeom>
          <a:noFill/>
        </p:spPr>
      </p:pic>
      <p:pic>
        <p:nvPicPr>
          <p:cNvPr id="18437" name="Picture 5" descr="C:\Documents and Settings\ani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2468562"/>
            <a:ext cx="2895600" cy="2322513"/>
          </a:xfrm>
          <a:prstGeom prst="rect">
            <a:avLst/>
          </a:prstGeom>
          <a:noFill/>
        </p:spPr>
      </p:pic>
      <p:pic>
        <p:nvPicPr>
          <p:cNvPr id="18439" name="Picture 7" descr="C:\Documents and Settings\ani\Desktop\green-amazon-forest_94325-1600x12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90599"/>
            <a:ext cx="3581400" cy="3024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Երգրագնդի</a:t>
            </a:r>
            <a:r>
              <a:rPr lang="en-US" dirty="0" smtClean="0"/>
              <a:t> </a:t>
            </a:r>
            <a:r>
              <a:rPr lang="en-US" dirty="0" err="1" smtClean="0"/>
              <a:t>արդյունավետ</a:t>
            </a:r>
            <a:r>
              <a:rPr lang="en-US" dirty="0" smtClean="0"/>
              <a:t> </a:t>
            </a:r>
            <a:r>
              <a:rPr lang="en-US" dirty="0" err="1" smtClean="0"/>
              <a:t>հողերի</a:t>
            </a:r>
            <a:r>
              <a:rPr lang="en-US" dirty="0" smtClean="0"/>
              <a:t> </a:t>
            </a:r>
            <a:r>
              <a:rPr lang="en-US" dirty="0" err="1" smtClean="0"/>
              <a:t>դիագրամ</a:t>
            </a:r>
            <a:r>
              <a:rPr lang="en-US" dirty="0" smtClean="0"/>
              <a:t> </a:t>
            </a:r>
            <a:r>
              <a:rPr lang="en-US" dirty="0" err="1" smtClean="0"/>
              <a:t>մլն</a:t>
            </a:r>
            <a:r>
              <a:rPr lang="en-US" dirty="0" smtClean="0"/>
              <a:t> </a:t>
            </a:r>
            <a:r>
              <a:rPr lang="en-US" dirty="0" err="1" smtClean="0"/>
              <a:t>հա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905000"/>
          <a:ext cx="8534400" cy="4702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ԱՄՆ-</a:t>
            </a:r>
            <a:r>
              <a:rPr lang="en-US" dirty="0" err="1" smtClean="0"/>
              <a:t>ում</a:t>
            </a:r>
            <a:r>
              <a:rPr lang="en-US" dirty="0" smtClean="0"/>
              <a:t> </a:t>
            </a:r>
            <a:r>
              <a:rPr lang="en-US" dirty="0" err="1" smtClean="0"/>
              <a:t>տրանսգեն</a:t>
            </a:r>
            <a:r>
              <a:rPr lang="en-US" dirty="0" smtClean="0"/>
              <a:t> </a:t>
            </a:r>
            <a:r>
              <a:rPr lang="en-US" dirty="0" err="1" smtClean="0"/>
              <a:t>ձևով</a:t>
            </a:r>
            <a:r>
              <a:rPr lang="en-US" dirty="0" smtClean="0"/>
              <a:t> </a:t>
            </a:r>
            <a:r>
              <a:rPr lang="en-US" dirty="0" err="1" smtClean="0"/>
              <a:t>են</a:t>
            </a:r>
            <a:r>
              <a:rPr lang="en-US" dirty="0" smtClean="0"/>
              <a:t> </a:t>
            </a:r>
            <a:r>
              <a:rPr lang="en-US" dirty="0" err="1" smtClean="0"/>
              <a:t>մշակվում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457200"/>
          <a:ext cx="8229600" cy="566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574</Words>
  <Application>Microsoft Office PowerPoint</Application>
  <PresentationFormat>On-screen Show (4:3)</PresentationFormat>
  <Paragraphs>144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Գնալով երկրի աճող բնակչությանը պետք է &lt;&lt;հաց&gt;&gt; հասցնել`կերակրել</vt:lpstr>
      <vt:lpstr>Slide 3</vt:lpstr>
      <vt:lpstr>Slide 4</vt:lpstr>
      <vt:lpstr>Slide 5</vt:lpstr>
      <vt:lpstr>Slide 6</vt:lpstr>
      <vt:lpstr>Երգրագնդի արդյունավետ հողերի դիագրամ մլն հա</vt:lpstr>
      <vt:lpstr>ԱՄՆ-ում տրանսգեն ձևով են մշակվում</vt:lpstr>
      <vt:lpstr>Slide 9</vt:lpstr>
      <vt:lpstr>Slide 10</vt:lpstr>
      <vt:lpstr>ԳՁՕ-ներին տարբեր երկրներում յուրովի է մոտեցումը: </vt:lpstr>
      <vt:lpstr>Եվրոպական շատ երկրներ կտրականապես արգելում են ԳՁՕ-ների օգտագործումը մանկական սննդում։  </vt:lpstr>
      <vt:lpstr> Հունաստանում, Լեհաստանում, Շվեյցարիայում, Վենեսուելայում, Ալժիրում, Թայլանդում, Բենինում, ինչպես նաև Իսպանիայի, Ավստրալիայի ու Նոր Զելանդիայի մի շարք նահանգներում արգելվում է ԳՁՕ-ների կիրառումը: </vt:lpstr>
      <vt:lpstr>Հայաստանում դեռևս մշակվում է օրենքի նախագիծ ԳԾՕ-ների վերաբերյալ: </vt:lpstr>
      <vt:lpstr>Slide 15</vt:lpstr>
      <vt:lpstr>ԳՁՄ-ներ առավելությունը</vt:lpstr>
      <vt:lpstr> ԳԾՄ-ները բացասական են ազդում. </vt:lpstr>
      <vt:lpstr>  Երբ բույսի մոլեկուլային կառուցվածքը փոխվում է, այն դառնում է օտար՝ մարդու օրգանիզմի համար և օգտագործումից կարող են տարբեր ալերգիաներ ու այլ հիվանդություններ առաջանալ:  Նույնիսկ այնպիսի հիվանդություններ, որոնց համապատասխան դեղամիջոցներ չգտնվեն: </vt:lpstr>
      <vt:lpstr> Խնդիր է նաև քիմիական աղտոտումը, չէ որ գենային ինժեներիայի տեխնոլոգիան հիմնված է քիմիական ճանապարհով ԴՆԹ-ն փոփոխելու  վրա: Այդ ընթացքում և մթնոլորտ է արտանետվում քիմիական նյութեր  հողին է անցնում:  </vt:lpstr>
      <vt:lpstr>Slide 20</vt:lpstr>
      <vt:lpstr>Slide 21</vt:lpstr>
      <vt:lpstr>Շրջակա միջավայրը, կազմված լինելով մի քանի բաղադրիչներից,  այն է` ռելիեֆ, կլիմա, հող, ջուր, բույս, կենդանի, մարդ, անյուամենայնիվ համարվում է մեկ միասնական կենդանի օրգանիզմ, որի մի բաղադրիչի փոփոխությունը բերում է մնացած բաղադրիչների փոփոխությանը և ի վերջո` համալիրի բնական պայմանների խախտմանը: </vt:lpstr>
      <vt:lpstr>Նախազգուշության սկզբունքի համաձայն</vt:lpstr>
      <vt:lpstr>  Անգրագիտության, աղքատության և իրազեկվածության մակարդակը որպես գենետիկորեն ձևափոխված սնունդ ընդունելու նախապայման:   </vt:lpstr>
      <vt:lpstr>Slide 25</vt:lpstr>
      <vt:lpstr>Slide 26</vt:lpstr>
      <vt:lpstr>Slide 27</vt:lpstr>
      <vt:lpstr>Slide 28</vt:lpstr>
      <vt:lpstr>Slide 29</vt:lpstr>
      <vt:lpstr>Հաշվի առնելով այս փաստերը` բազմաթիվ երկրներ ընդունել են օրենք ԳՁՄ-ների արգելման մասին:</vt:lpstr>
      <vt:lpstr>Slide 31</vt:lpstr>
      <vt:lpstr>Slide 32</vt:lpstr>
      <vt:lpstr>Շնորհակալություն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Ani</cp:lastModifiedBy>
  <cp:revision>48</cp:revision>
  <dcterms:created xsi:type="dcterms:W3CDTF">2006-08-16T00:00:00Z</dcterms:created>
  <dcterms:modified xsi:type="dcterms:W3CDTF">2013-12-05T05:41:57Z</dcterms:modified>
</cp:coreProperties>
</file>