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66" r:id="rId5"/>
    <p:sldId id="258" r:id="rId6"/>
    <p:sldId id="267" r:id="rId7"/>
    <p:sldId id="268" r:id="rId8"/>
    <p:sldId id="272" r:id="rId9"/>
    <p:sldId id="269" r:id="rId10"/>
    <p:sldId id="270" r:id="rId11"/>
    <p:sldId id="259" r:id="rId12"/>
    <p:sldId id="260" r:id="rId13"/>
    <p:sldId id="261" r:id="rId14"/>
    <p:sldId id="262" r:id="rId15"/>
    <p:sldId id="263" r:id="rId16"/>
    <p:sldId id="26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88DB-5C0D-4D68-8B13-BE949CF057B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CDA9-A872-4D14-B6EC-B40AD632C02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88DB-5C0D-4D68-8B13-BE949CF057B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CDA9-A872-4D14-B6EC-B40AD632C0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88DB-5C0D-4D68-8B13-BE949CF057B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CDA9-A872-4D14-B6EC-B40AD632C0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88DB-5C0D-4D68-8B13-BE949CF057B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CDA9-A872-4D14-B6EC-B40AD632C02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88DB-5C0D-4D68-8B13-BE949CF057B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CDA9-A872-4D14-B6EC-B40AD632C0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88DB-5C0D-4D68-8B13-BE949CF057B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CDA9-A872-4D14-B6EC-B40AD632C02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88DB-5C0D-4D68-8B13-BE949CF057B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CDA9-A872-4D14-B6EC-B40AD632C02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88DB-5C0D-4D68-8B13-BE949CF057B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CDA9-A872-4D14-B6EC-B40AD632C0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88DB-5C0D-4D68-8B13-BE949CF057B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CDA9-A872-4D14-B6EC-B40AD632C0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88DB-5C0D-4D68-8B13-BE949CF057B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CDA9-A872-4D14-B6EC-B40AD632C0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88DB-5C0D-4D68-8B13-BE949CF057B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CDA9-A872-4D14-B6EC-B40AD632C02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3F88DB-5C0D-4D68-8B13-BE949CF057B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73ECDA9-A872-4D14-B6EC-B40AD632C0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284968" y="4941168"/>
            <a:ext cx="2584376" cy="5040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Պատասխանատվությունը</a:t>
            </a:r>
            <a:r>
              <a:rPr lang="ru-RU" dirty="0" smtClean="0"/>
              <a:t> ԳՁՕ-</a:t>
            </a:r>
            <a:r>
              <a:rPr lang="ru-RU" dirty="0" err="1" smtClean="0"/>
              <a:t>ների</a:t>
            </a:r>
            <a:r>
              <a:rPr lang="ru-RU" dirty="0" smtClean="0"/>
              <a:t> </a:t>
            </a:r>
            <a:r>
              <a:rPr lang="ru-RU" dirty="0" err="1" smtClean="0"/>
              <a:t>գործածության</a:t>
            </a:r>
            <a:r>
              <a:rPr lang="ru-RU" dirty="0" smtClean="0"/>
              <a:t> </a:t>
            </a:r>
            <a:r>
              <a:rPr lang="ru-RU" dirty="0" err="1" smtClean="0"/>
              <a:t>կենսաանվտանգության</a:t>
            </a:r>
            <a:r>
              <a:rPr lang="ru-RU" dirty="0" smtClean="0"/>
              <a:t> </a:t>
            </a:r>
            <a:r>
              <a:rPr lang="ru-RU" dirty="0" err="1" smtClean="0"/>
              <a:t>կանոնները</a:t>
            </a:r>
            <a:r>
              <a:rPr lang="ru-RU" dirty="0" smtClean="0"/>
              <a:t> </a:t>
            </a:r>
            <a:r>
              <a:rPr lang="ru-RU" dirty="0" err="1" smtClean="0"/>
              <a:t>խախտելու</a:t>
            </a:r>
            <a:r>
              <a:rPr lang="ru-RU" dirty="0" smtClean="0"/>
              <a:t> </a:t>
            </a:r>
            <a:r>
              <a:rPr lang="ru-RU" dirty="0" err="1" smtClean="0"/>
              <a:t>համար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777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548680"/>
            <a:ext cx="7910264" cy="1800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Պատասխանատվության</a:t>
            </a:r>
            <a:r>
              <a:rPr lang="en-US" dirty="0" smtClean="0"/>
              <a:t> </a:t>
            </a:r>
            <a:r>
              <a:rPr lang="en-US" dirty="0" err="1" smtClean="0"/>
              <a:t>տեսակերը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2204864"/>
            <a:ext cx="6788224" cy="4392488"/>
          </a:xfrm>
        </p:spPr>
        <p:txBody>
          <a:bodyPr>
            <a:normAutofit/>
          </a:bodyPr>
          <a:lstStyle/>
          <a:p>
            <a:r>
              <a:rPr lang="hy-AM" sz="4000" dirty="0" smtClean="0"/>
              <a:t>Ք</a:t>
            </a:r>
            <a:r>
              <a:rPr lang="en-US" sz="4000" dirty="0" err="1" smtClean="0"/>
              <a:t>րեական</a:t>
            </a:r>
            <a:endParaRPr lang="en-US" sz="4000" dirty="0" smtClean="0"/>
          </a:p>
          <a:p>
            <a:r>
              <a:rPr lang="hy-AM" sz="4000" dirty="0" smtClean="0"/>
              <a:t>Ք</a:t>
            </a:r>
            <a:r>
              <a:rPr lang="en-US" sz="4000" dirty="0" err="1" smtClean="0"/>
              <a:t>աղաքացիական</a:t>
            </a:r>
            <a:endParaRPr lang="en-US" sz="4000" dirty="0" smtClean="0"/>
          </a:p>
          <a:p>
            <a:r>
              <a:rPr lang="hy-AM" sz="4000" dirty="0" smtClean="0"/>
              <a:t>Վ</a:t>
            </a:r>
            <a:r>
              <a:rPr lang="en-US" sz="4000" dirty="0" err="1" smtClean="0"/>
              <a:t>արչական</a:t>
            </a:r>
            <a:endParaRPr lang="en-US" sz="4000" dirty="0" smtClean="0"/>
          </a:p>
          <a:p>
            <a:r>
              <a:rPr lang="ru-RU" sz="4000" dirty="0" err="1"/>
              <a:t>Կ</a:t>
            </a:r>
            <a:r>
              <a:rPr lang="en-US" sz="4000" dirty="0" err="1" smtClean="0"/>
              <a:t>արգապահական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184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8582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«</a:t>
            </a:r>
            <a:r>
              <a:rPr lang="ru-RU" dirty="0" smtClean="0"/>
              <a:t>ԳՁՕ-</a:t>
            </a:r>
            <a:r>
              <a:rPr lang="ru-RU" dirty="0" err="1" smtClean="0"/>
              <a:t>ների</a:t>
            </a:r>
            <a:r>
              <a:rPr lang="ru-RU" dirty="0" smtClean="0"/>
              <a:t> </a:t>
            </a:r>
            <a:r>
              <a:rPr lang="ru-RU" dirty="0" err="1" smtClean="0"/>
              <a:t>գործածության</a:t>
            </a:r>
            <a:r>
              <a:rPr lang="ru-RU" dirty="0" smtClean="0"/>
              <a:t> </a:t>
            </a:r>
            <a:r>
              <a:rPr lang="ru-RU" dirty="0" err="1" smtClean="0"/>
              <a:t>կենսաանվտանգության</a:t>
            </a:r>
            <a:r>
              <a:rPr lang="ru-RU" dirty="0" smtClean="0"/>
              <a:t> </a:t>
            </a:r>
            <a:r>
              <a:rPr lang="ru-RU" dirty="0" err="1" smtClean="0"/>
              <a:t>մասին</a:t>
            </a:r>
            <a:r>
              <a:rPr lang="en-US" dirty="0" smtClean="0"/>
              <a:t>» </a:t>
            </a:r>
            <a:r>
              <a:rPr lang="ru-RU" dirty="0" smtClean="0"/>
              <a:t>ՀՀ </a:t>
            </a:r>
            <a:r>
              <a:rPr lang="ru-RU" dirty="0" err="1" smtClean="0"/>
              <a:t>օրենքի</a:t>
            </a:r>
            <a:r>
              <a:rPr lang="ru-RU" dirty="0" smtClean="0"/>
              <a:t> </a:t>
            </a:r>
            <a:r>
              <a:rPr lang="ru-RU" dirty="0" err="1" smtClean="0"/>
              <a:t>նախագիծ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204864"/>
            <a:ext cx="8229600" cy="4237931"/>
          </a:xfrm>
        </p:spPr>
        <p:txBody>
          <a:bodyPr>
            <a:normAutofit/>
          </a:bodyPr>
          <a:lstStyle/>
          <a:p>
            <a:r>
              <a:rPr lang="fr-FR" sz="2400" dirty="0"/>
              <a:t>. </a:t>
            </a:r>
            <a:r>
              <a:rPr lang="en-US" sz="2400" dirty="0" err="1"/>
              <a:t>Սույն</a:t>
            </a:r>
            <a:r>
              <a:rPr lang="en-US" sz="2400" dirty="0"/>
              <a:t> </a:t>
            </a:r>
            <a:r>
              <a:rPr lang="en-US" sz="2400" dirty="0" err="1"/>
              <a:t>օրենքը</a:t>
            </a:r>
            <a:r>
              <a:rPr lang="en-US" sz="2400" dirty="0"/>
              <a:t> </a:t>
            </a:r>
            <a:r>
              <a:rPr lang="en-US" sz="2400" dirty="0" err="1"/>
              <a:t>կարգավորում</a:t>
            </a:r>
            <a:r>
              <a:rPr lang="en-US" sz="2400" dirty="0"/>
              <a:t> է </a:t>
            </a:r>
            <a:r>
              <a:rPr lang="en-US" sz="2400" dirty="0" err="1"/>
              <a:t>Հայաստանի</a:t>
            </a:r>
            <a:r>
              <a:rPr lang="en-US" sz="2400" dirty="0"/>
              <a:t> </a:t>
            </a:r>
            <a:r>
              <a:rPr lang="en-US" sz="2400" dirty="0" err="1"/>
              <a:t>Հանրապետությունում</a:t>
            </a:r>
            <a:r>
              <a:rPr lang="en-US" sz="2400" dirty="0"/>
              <a:t> </a:t>
            </a:r>
            <a:r>
              <a:rPr lang="en-US" sz="2400" dirty="0" err="1"/>
              <a:t>գենետիկորեն</a:t>
            </a:r>
            <a:r>
              <a:rPr lang="en-US" sz="2400" dirty="0"/>
              <a:t> </a:t>
            </a:r>
            <a:r>
              <a:rPr lang="en-US" sz="2400" dirty="0" err="1"/>
              <a:t>ձևափոխված</a:t>
            </a:r>
            <a:r>
              <a:rPr lang="en-US" sz="2400" dirty="0"/>
              <a:t> </a:t>
            </a:r>
            <a:r>
              <a:rPr lang="en-US" sz="2400" dirty="0" err="1"/>
              <a:t>օրգանիզմների</a:t>
            </a:r>
            <a:r>
              <a:rPr lang="en-US" sz="2400" dirty="0"/>
              <a:t> </a:t>
            </a:r>
            <a:r>
              <a:rPr lang="fr-FR" sz="2400" dirty="0" err="1"/>
              <a:t>ստացման</a:t>
            </a:r>
            <a:r>
              <a:rPr lang="fr-FR" sz="2400" dirty="0"/>
              <a:t>, </a:t>
            </a:r>
            <a:r>
              <a:rPr lang="fr-FR" sz="2400" dirty="0" err="1"/>
              <a:t>փորձարկման</a:t>
            </a:r>
            <a:r>
              <a:rPr lang="fr-FR" sz="2400" dirty="0"/>
              <a:t>, </a:t>
            </a:r>
            <a:r>
              <a:rPr lang="fr-FR" sz="2400" dirty="0" err="1"/>
              <a:t>բազմացման</a:t>
            </a:r>
            <a:r>
              <a:rPr lang="fr-FR" sz="2400" dirty="0"/>
              <a:t>, </a:t>
            </a:r>
            <a:r>
              <a:rPr lang="fr-FR" sz="2400" dirty="0" err="1"/>
              <a:t>պահման</a:t>
            </a:r>
            <a:r>
              <a:rPr lang="fr-FR" sz="2400" dirty="0"/>
              <a:t>, </a:t>
            </a:r>
            <a:r>
              <a:rPr lang="fr-FR" sz="2400" dirty="0" err="1"/>
              <a:t>ոչնչացման</a:t>
            </a:r>
            <a:r>
              <a:rPr lang="fr-FR" sz="2400" dirty="0"/>
              <a:t> </a:t>
            </a:r>
            <a:r>
              <a:rPr lang="fr-FR" sz="2400" dirty="0" err="1"/>
              <a:t>կամ</a:t>
            </a:r>
            <a:r>
              <a:rPr lang="fr-FR" sz="2400" dirty="0"/>
              <a:t> </a:t>
            </a:r>
            <a:r>
              <a:rPr lang="fr-FR" sz="2400" dirty="0" err="1"/>
              <a:t>վնասազերծման</a:t>
            </a:r>
            <a:r>
              <a:rPr lang="fr-FR" sz="2400" dirty="0"/>
              <a:t> </a:t>
            </a:r>
            <a:r>
              <a:rPr lang="en-US" sz="2400" dirty="0" err="1"/>
              <a:t>հետ</a:t>
            </a:r>
            <a:r>
              <a:rPr lang="en-US" sz="2400" dirty="0"/>
              <a:t> </a:t>
            </a:r>
            <a:r>
              <a:rPr lang="en-US" sz="2400" dirty="0" err="1"/>
              <a:t>կապված</a:t>
            </a:r>
            <a:r>
              <a:rPr lang="en-US" sz="2400" dirty="0"/>
              <a:t> </a:t>
            </a:r>
            <a:r>
              <a:rPr lang="en-US" sz="2400" dirty="0" err="1"/>
              <a:t>հնարավոր</a:t>
            </a:r>
            <a:r>
              <a:rPr lang="en-US" sz="2400" dirty="0"/>
              <a:t> </a:t>
            </a:r>
            <a:r>
              <a:rPr lang="en-US" sz="2400" dirty="0" err="1"/>
              <a:t>անբարենպաստ</a:t>
            </a:r>
            <a:r>
              <a:rPr lang="en-US" sz="2400" dirty="0"/>
              <a:t> </a:t>
            </a:r>
            <a:r>
              <a:rPr lang="en-US" sz="2400" dirty="0" err="1"/>
              <a:t>ազդեցությունից</a:t>
            </a:r>
            <a:r>
              <a:rPr lang="en-US" sz="2400" dirty="0"/>
              <a:t> </a:t>
            </a:r>
            <a:r>
              <a:rPr lang="en-US" sz="2400" dirty="0" err="1"/>
              <a:t>շրջակա</a:t>
            </a:r>
            <a:r>
              <a:rPr lang="en-US" sz="2400" dirty="0"/>
              <a:t> </a:t>
            </a:r>
            <a:r>
              <a:rPr lang="en-US" sz="2400" dirty="0" err="1"/>
              <a:t>միջավայրի</a:t>
            </a:r>
            <a:r>
              <a:rPr lang="en-US" sz="2400" dirty="0"/>
              <a:t> </a:t>
            </a:r>
            <a:r>
              <a:rPr lang="fr-FR" sz="2400" dirty="0"/>
              <a:t>և </a:t>
            </a:r>
            <a:r>
              <a:rPr lang="en-US" sz="2400" dirty="0" err="1"/>
              <a:t>կենսաբազմազանության</a:t>
            </a:r>
            <a:r>
              <a:rPr lang="en-US" sz="2400" dirty="0"/>
              <a:t> </a:t>
            </a:r>
            <a:r>
              <a:rPr lang="fr-FR" sz="2400" dirty="0" err="1"/>
              <a:t>պահպանության</a:t>
            </a:r>
            <a:r>
              <a:rPr lang="fr-FR" sz="2400" dirty="0"/>
              <a:t> </a:t>
            </a:r>
            <a:r>
              <a:rPr lang="fr-FR" sz="2400" dirty="0" err="1"/>
              <a:t>ու</a:t>
            </a:r>
            <a:r>
              <a:rPr lang="fr-FR" sz="2400" dirty="0"/>
              <a:t> </a:t>
            </a:r>
            <a:r>
              <a:rPr lang="fr-FR" sz="2400" dirty="0" err="1"/>
              <a:t>կենս</a:t>
            </a:r>
            <a:r>
              <a:rPr lang="en-US" sz="2400" dirty="0" err="1"/>
              <a:t>անվտանգությանն</a:t>
            </a:r>
            <a:r>
              <a:rPr lang="en-US" sz="2400" dirty="0"/>
              <a:t> </a:t>
            </a:r>
            <a:r>
              <a:rPr lang="en-US" sz="2400" dirty="0" err="1"/>
              <a:t>առնչվող</a:t>
            </a:r>
            <a:r>
              <a:rPr lang="en-US" sz="2400" dirty="0"/>
              <a:t> </a:t>
            </a:r>
            <a:r>
              <a:rPr lang="en-US" sz="2400" dirty="0" err="1"/>
              <a:t>հարաբերությունները</a:t>
            </a:r>
            <a:r>
              <a:rPr lang="fr-FR" sz="2400" dirty="0"/>
              <a:t>` </a:t>
            </a:r>
            <a:r>
              <a:rPr lang="fr-FR" sz="2400" dirty="0" err="1"/>
              <a:t>հաշվի</a:t>
            </a:r>
            <a:r>
              <a:rPr lang="fr-FR" sz="2400" dirty="0"/>
              <a:t> </a:t>
            </a:r>
            <a:r>
              <a:rPr lang="fr-FR" sz="2400" dirty="0" err="1"/>
              <a:t>առնելով</a:t>
            </a:r>
            <a:r>
              <a:rPr lang="fr-FR" sz="2400" dirty="0"/>
              <a:t>  </a:t>
            </a:r>
            <a:r>
              <a:rPr lang="en-US" sz="2400" dirty="0" err="1"/>
              <a:t>մարդու</a:t>
            </a:r>
            <a:r>
              <a:rPr lang="en-US" sz="2400" dirty="0"/>
              <a:t> </a:t>
            </a:r>
            <a:r>
              <a:rPr lang="en-US" sz="2400" dirty="0" err="1"/>
              <a:t>առողջությանը</a:t>
            </a:r>
            <a:r>
              <a:rPr lang="en-US" sz="2400" dirty="0"/>
              <a:t> </a:t>
            </a:r>
            <a:r>
              <a:rPr lang="en-US" sz="2400" dirty="0" err="1"/>
              <a:t>սպառնացող</a:t>
            </a:r>
            <a:r>
              <a:rPr lang="en-US" sz="2400" dirty="0"/>
              <a:t> </a:t>
            </a:r>
            <a:r>
              <a:rPr lang="en-US" sz="2400" dirty="0" err="1"/>
              <a:t>վտանգը</a:t>
            </a:r>
            <a:r>
              <a:rPr lang="fr-FR" sz="2400" dirty="0"/>
              <a:t>: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449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80120"/>
          </a:xfrm>
        </p:spPr>
        <p:txBody>
          <a:bodyPr>
            <a:noAutofit/>
          </a:bodyPr>
          <a:lstStyle/>
          <a:p>
            <a:r>
              <a:rPr lang="fr-FR" sz="3200" b="1" dirty="0"/>
              <a:t>ԳԼՈՒԽ 10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fr-FR" sz="3200" b="1" dirty="0"/>
              <a:t>ԳԵՆԵՏԻԿՈՐԵՆ ՁԵՎԱՓՈԽՎԱԾ ՕՐԳԱՆԻԶՄՆԵՐԻ ԳՈՐԾԱԾՈՒԹՅԱՆ ԿԵՆՍԱՆՎՏԱՆԳՈՒԹՅԱՆ ՈԼՈՐՏՈՒՄ ՊԱՏԱՍԽԱՆԱՏՎՈՒԹՅՈՒՆԸ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3789039"/>
            <a:ext cx="8229600" cy="2448273"/>
          </a:xfrm>
        </p:spPr>
        <p:txBody>
          <a:bodyPr/>
          <a:lstStyle/>
          <a:p>
            <a:r>
              <a:rPr lang="fr-FR" sz="2800" b="1" dirty="0" err="1"/>
              <a:t>Հոդված</a:t>
            </a:r>
            <a:r>
              <a:rPr lang="fr-FR" sz="2800" b="1" dirty="0"/>
              <a:t> 25.</a:t>
            </a:r>
            <a:r>
              <a:rPr lang="fr-FR" sz="2800" dirty="0"/>
              <a:t> </a:t>
            </a:r>
            <a:r>
              <a:rPr lang="fr-FR" sz="2800" dirty="0" err="1"/>
              <a:t>Պատասխանատվությունը</a:t>
            </a:r>
            <a:r>
              <a:rPr lang="fr-FR" sz="2800" dirty="0"/>
              <a:t> </a:t>
            </a:r>
            <a:endParaRPr lang="ru-RU" sz="2800" dirty="0"/>
          </a:p>
          <a:p>
            <a:pPr marL="0" indent="0">
              <a:buNone/>
            </a:pPr>
            <a:r>
              <a:rPr lang="fr-FR" sz="2800" dirty="0" err="1"/>
              <a:t>Սույն</a:t>
            </a:r>
            <a:r>
              <a:rPr lang="fr-FR" sz="2800" dirty="0"/>
              <a:t> </a:t>
            </a:r>
            <a:r>
              <a:rPr lang="fr-FR" sz="2800" dirty="0" err="1"/>
              <a:t>օրենքի</a:t>
            </a:r>
            <a:r>
              <a:rPr lang="fr-FR" sz="2800" dirty="0"/>
              <a:t> </a:t>
            </a:r>
            <a:r>
              <a:rPr lang="fr-FR" sz="2800" dirty="0" err="1"/>
              <a:t>դրույթները</a:t>
            </a:r>
            <a:r>
              <a:rPr lang="fr-FR" sz="2800" dirty="0"/>
              <a:t> </a:t>
            </a:r>
            <a:r>
              <a:rPr lang="fr-FR" sz="2800" dirty="0" err="1"/>
              <a:t>խախտողները</a:t>
            </a:r>
            <a:r>
              <a:rPr lang="fr-FR" sz="2800" dirty="0"/>
              <a:t> </a:t>
            </a:r>
            <a:r>
              <a:rPr lang="fr-FR" sz="2800" dirty="0" err="1"/>
              <a:t>կրում</a:t>
            </a:r>
            <a:r>
              <a:rPr lang="fr-FR" sz="2800" dirty="0"/>
              <a:t> </a:t>
            </a:r>
            <a:r>
              <a:rPr lang="fr-FR" sz="2800" dirty="0" err="1"/>
              <a:t>են</a:t>
            </a:r>
            <a:r>
              <a:rPr lang="fr-FR" sz="2800" dirty="0"/>
              <a:t> </a:t>
            </a:r>
            <a:r>
              <a:rPr lang="fr-FR" sz="2800" dirty="0" err="1"/>
              <a:t>պատասխանատվություն</a:t>
            </a:r>
            <a:r>
              <a:rPr lang="fr-FR" sz="2800" dirty="0"/>
              <a:t>` </a:t>
            </a:r>
            <a:r>
              <a:rPr lang="fr-FR" sz="2800" dirty="0" err="1"/>
              <a:t>Հայաստանի</a:t>
            </a:r>
            <a:r>
              <a:rPr lang="fr-FR" sz="2800" dirty="0"/>
              <a:t> </a:t>
            </a:r>
            <a:r>
              <a:rPr lang="fr-FR" sz="2800" dirty="0" err="1"/>
              <a:t>Հանրապետության</a:t>
            </a:r>
            <a:r>
              <a:rPr lang="fr-FR" sz="2800" dirty="0"/>
              <a:t> </a:t>
            </a:r>
            <a:r>
              <a:rPr lang="fr-FR" sz="2800" dirty="0" err="1"/>
              <a:t>օրենքով</a:t>
            </a:r>
            <a:r>
              <a:rPr lang="fr-FR" sz="2800" dirty="0"/>
              <a:t> </a:t>
            </a:r>
            <a:r>
              <a:rPr lang="fr-FR" sz="2800" dirty="0" err="1"/>
              <a:t>սահմանված</a:t>
            </a:r>
            <a:r>
              <a:rPr lang="fr-FR" sz="2800" dirty="0"/>
              <a:t> </a:t>
            </a:r>
            <a:r>
              <a:rPr lang="fr-FR" sz="2800" dirty="0" err="1"/>
              <a:t>կարգով</a:t>
            </a:r>
            <a:r>
              <a:rPr lang="fr-FR" sz="2800" dirty="0"/>
              <a:t>: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803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47248" cy="2016224"/>
          </a:xfrm>
        </p:spPr>
        <p:txBody>
          <a:bodyPr>
            <a:noAutofit/>
          </a:bodyPr>
          <a:lstStyle/>
          <a:p>
            <a:r>
              <a:rPr lang="en-US" sz="2400" b="1" u="sng" dirty="0"/>
              <a:t>ՆԱԽԱ</a:t>
            </a:r>
            <a:r>
              <a:rPr lang="hy-AM" sz="2400" b="1" u="sng" dirty="0"/>
              <a:t>ԳԻԾ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en-US" sz="2400" b="1" dirty="0"/>
              <a:t> </a:t>
            </a:r>
            <a:r>
              <a:rPr lang="hy-AM" sz="2400" b="1" dirty="0" smtClean="0"/>
              <a:t>ՀԱՅԱՍՏԱՆԻ </a:t>
            </a:r>
            <a:r>
              <a:rPr lang="hy-AM" sz="2400" b="1" dirty="0"/>
              <a:t>ՀԱՆՐԱՊԵՏՈՒԹՅԱՆ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hy-AM" sz="2400" b="1" dirty="0"/>
              <a:t>ՕՐԵՆՔԸ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hy-AM" sz="2400" b="1" dirty="0"/>
              <a:t>ՎԱՐՉԱԿԱՆ ԻՐԱՎԱԽԱԽՏՈՒՄՆԵՐԻ ՎԵՐԱԲԵՐՅԱԼ ՀԱՅԱՍՏԱՆԻ ՀԱՆՐԱՊԵՏՈՒԹՅԱՆ  ՕՐԵՆՍԳՐՔՈՒՄ ԼՐԱՑՈՒՄ ԿԱՏԱՐԵԼՈՒ ՄԱՍԻՆ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492896"/>
            <a:ext cx="8075240" cy="33123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f-ZA" sz="1400" b="1" i="1" dirty="0"/>
              <a:t> </a:t>
            </a:r>
            <a:endParaRPr lang="ru-RU" sz="1400" b="1" dirty="0"/>
          </a:p>
          <a:p>
            <a:pPr marL="0" indent="0">
              <a:buNone/>
            </a:pPr>
            <a:r>
              <a:rPr lang="hy-AM" sz="2000" b="1" i="1" dirty="0"/>
              <a:t>&lt;&lt;Հոդված 90.1 Գենետիկորեն ձևափոխված օրգանիզմների գործածության կենսանվտանգության կանոնները խախտելը: </a:t>
            </a:r>
            <a:endParaRPr lang="ru-RU" sz="2000" b="1" dirty="0"/>
          </a:p>
          <a:p>
            <a:pPr marL="0" indent="0">
              <a:buNone/>
            </a:pPr>
            <a:r>
              <a:rPr lang="hy-AM" sz="2000" dirty="0"/>
              <a:t>Գենետիկորեն ձևափոխված օրգանիզմներն ապօրինաբար ստանալը, փորձարկելը, բազմացնելը, պահելը, ոչնչացնելը կամ վնասազերծելը</a:t>
            </a:r>
            <a:r>
              <a:rPr lang="af-ZA" sz="2000" dirty="0"/>
              <a:t>,</a:t>
            </a:r>
            <a:r>
              <a:rPr lang="hy-AM" sz="2000" dirty="0"/>
              <a:t> ինչպես նաև ներմուծելը, արտահանելը և տարանցիկ փոխադրումը` առաջացնում է տուգանքի նշանակում` սահմանված նվազագույն աշխատավարձի երեսունհինգհազարապատիկից մինչև քառասունհազարապատիկի չափով, պաշտոնատար անձանց նկատմամբ`  հիսունհինգհազարապպատիկից մինչև վաթսունհազարապատիկի չափով:&gt;&gt;: </a:t>
            </a:r>
            <a:endParaRPr lang="ru-RU" sz="2000" b="1" dirty="0"/>
          </a:p>
          <a:p>
            <a:pPr marL="0" indent="0">
              <a:buNone/>
            </a:pPr>
            <a:r>
              <a:rPr lang="hy-AM" sz="2000" b="1" i="1" dirty="0"/>
              <a:t> </a:t>
            </a:r>
            <a:endParaRPr lang="ru-RU" sz="2000" b="1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094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3284984"/>
          </a:xfrm>
        </p:spPr>
        <p:txBody>
          <a:bodyPr>
            <a:noAutofit/>
          </a:bodyPr>
          <a:lstStyle/>
          <a:p>
            <a:r>
              <a:rPr lang="af-ZA" sz="2400" b="1" u="sng" dirty="0"/>
              <a:t>ՆԱԽԱԳԻԾ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af-ZA" sz="2400" dirty="0"/>
              <a:t> </a:t>
            </a:r>
            <a:r>
              <a:rPr lang="af-ZA" sz="2400" b="1" dirty="0" smtClean="0"/>
              <a:t>ՀԱՅԱՍՏԱՆԻ </a:t>
            </a:r>
            <a:r>
              <a:rPr lang="af-ZA" sz="2400" b="1" dirty="0"/>
              <a:t>ՀԱՆՐԱՊԵՏՈՒԹՅԱՆ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af-ZA" sz="2400" b="1" dirty="0"/>
              <a:t>ՕՐԵՆՔԸ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af-ZA" sz="2400" b="1" dirty="0"/>
              <a:t>ՀԱՅԱՍՏԱՆԻ ՀԱՆՐԱՊԵՏՈՒԹՅԱՆ ՔՐԵԱԿԱՆ ՕՐԵՆՍԳՐՔՈՒՄ ԼՐԱՑՈՒՄ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af-ZA" sz="2400" b="1" dirty="0"/>
              <a:t>ԿԱՏԱՐԵԼՈՒ ՄԱՍԻՆ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924944"/>
            <a:ext cx="8229600" cy="3600400"/>
          </a:xfrm>
        </p:spPr>
        <p:txBody>
          <a:bodyPr>
            <a:noAutofit/>
          </a:bodyPr>
          <a:lstStyle/>
          <a:p>
            <a:r>
              <a:rPr lang="af-ZA" sz="1800" i="1" dirty="0"/>
              <a:t>&lt;&lt;Հոդված 298.1 Գենետիկորեն ձևափոխված օրգանիզմների գործածության </a:t>
            </a:r>
            <a:r>
              <a:rPr lang="ru-RU" sz="1800" i="1" dirty="0" err="1"/>
              <a:t>կենսանվտանգության</a:t>
            </a:r>
            <a:r>
              <a:rPr lang="ru-RU" sz="1800" i="1" dirty="0"/>
              <a:t> </a:t>
            </a:r>
            <a:r>
              <a:rPr lang="af-ZA" sz="1800" i="1" dirty="0"/>
              <a:t>կանոնները խախտելը </a:t>
            </a:r>
            <a:endParaRPr lang="ru-RU" sz="1800" dirty="0"/>
          </a:p>
          <a:p>
            <a:pPr marL="0" indent="0">
              <a:buNone/>
            </a:pPr>
            <a:r>
              <a:rPr lang="af-ZA" sz="1800" dirty="0"/>
              <a:t>1. </a:t>
            </a:r>
            <a:r>
              <a:rPr lang="hy-AM" sz="1800" dirty="0"/>
              <a:t>Գենետիկորեն ձևափոխված օրգանիզմներ</a:t>
            </a:r>
            <a:r>
              <a:rPr lang="en-US" sz="1800" dirty="0"/>
              <a:t>ն </a:t>
            </a:r>
            <a:r>
              <a:rPr lang="hy-AM" sz="1800" dirty="0"/>
              <a:t>ապօրինաբար ստանալը, փորձարկելը, բազմացնելը, պահելը, ոչնչացնելը և կամ վնասազերծելը</a:t>
            </a:r>
            <a:r>
              <a:rPr lang="af-ZA" sz="1800" dirty="0"/>
              <a:t>, </a:t>
            </a:r>
            <a:r>
              <a:rPr lang="en-US" sz="1800" dirty="0" err="1"/>
              <a:t>ինչպես</a:t>
            </a:r>
            <a:r>
              <a:rPr lang="en-US" sz="1800" dirty="0"/>
              <a:t> </a:t>
            </a:r>
            <a:r>
              <a:rPr lang="en-US" sz="1800" dirty="0" err="1"/>
              <a:t>նաև</a:t>
            </a:r>
            <a:r>
              <a:rPr lang="en-US" sz="1800" dirty="0"/>
              <a:t> </a:t>
            </a:r>
            <a:r>
              <a:rPr lang="hy-AM" sz="1800" dirty="0"/>
              <a:t>ներմուծելը, արտահանելը </a:t>
            </a:r>
            <a:r>
              <a:rPr lang="en-US" sz="1800" dirty="0"/>
              <a:t>և </a:t>
            </a:r>
            <a:r>
              <a:rPr lang="hy-AM" sz="1800" dirty="0"/>
              <a:t>տարանցիկ փոխադ</a:t>
            </a:r>
            <a:r>
              <a:rPr lang="en-US" sz="1800" dirty="0" err="1"/>
              <a:t>րումը</a:t>
            </a:r>
            <a:r>
              <a:rPr lang="hy-AM" sz="1800" dirty="0"/>
              <a:t>, որոնք առաջացրել են կենդանիների</a:t>
            </a:r>
            <a:r>
              <a:rPr lang="ru-RU" sz="1800" dirty="0"/>
              <a:t>ն</a:t>
            </a:r>
            <a:r>
              <a:rPr lang="hy-AM" sz="1800" dirty="0"/>
              <a:t> կամ բույսերի</a:t>
            </a:r>
            <a:r>
              <a:rPr lang="ru-RU" sz="1800" dirty="0"/>
              <a:t>ն </a:t>
            </a:r>
            <a:r>
              <a:rPr lang="ru-RU" sz="1800" dirty="0" err="1"/>
              <a:t>վնաս</a:t>
            </a:r>
            <a:r>
              <a:rPr lang="ru-RU" sz="1800" dirty="0"/>
              <a:t> </a:t>
            </a:r>
            <a:r>
              <a:rPr lang="ru-RU" sz="1800" dirty="0" err="1"/>
              <a:t>պատճառող</a:t>
            </a:r>
            <a:r>
              <a:rPr lang="hy-AM" sz="1800" dirty="0"/>
              <a:t> զանգվածային հիվանդություններ, կենդանիների կամ բույսերի վերարտադրության նվազում, կենդանիների կամ բույսերի սերնդում ժառանգական խախտումներ` պատժվում է տուգանքով` նվազագույն աշխատավարձի</a:t>
            </a:r>
            <a:r>
              <a:rPr lang="af-ZA" sz="1800" dirty="0"/>
              <a:t> վաթսուն</a:t>
            </a:r>
            <a:r>
              <a:rPr lang="en-US" sz="1800" dirty="0" err="1"/>
              <a:t>հինգ</a:t>
            </a:r>
            <a:r>
              <a:rPr lang="ru-RU" sz="1800" dirty="0" err="1"/>
              <a:t>հազարապատիկից</a:t>
            </a:r>
            <a:r>
              <a:rPr lang="ru-RU" sz="1800" dirty="0"/>
              <a:t> </a:t>
            </a:r>
            <a:r>
              <a:rPr lang="ru-RU" sz="1800" dirty="0" err="1"/>
              <a:t>մինչև</a:t>
            </a:r>
            <a:r>
              <a:rPr lang="ru-RU" sz="1800" dirty="0"/>
              <a:t> </a:t>
            </a:r>
            <a:r>
              <a:rPr lang="en-US" sz="1800" dirty="0" err="1"/>
              <a:t>յոթսուն</a:t>
            </a:r>
            <a:r>
              <a:rPr lang="ru-RU" sz="1800" dirty="0" err="1"/>
              <a:t>հազարապատիկի</a:t>
            </a:r>
            <a:r>
              <a:rPr lang="ru-RU" sz="1800" dirty="0"/>
              <a:t> </a:t>
            </a:r>
            <a:r>
              <a:rPr lang="hy-AM" sz="1800" dirty="0"/>
              <a:t>չափով` կամ ազատազրկմամբ </a:t>
            </a:r>
            <a:r>
              <a:rPr lang="ru-RU" sz="1800" dirty="0" err="1"/>
              <a:t>երկու</a:t>
            </a:r>
            <a:r>
              <a:rPr lang="hy-AM" sz="1800" dirty="0"/>
              <a:t> տարի ժամկետով </a:t>
            </a:r>
            <a:r>
              <a:rPr lang="en-US" sz="1800" dirty="0"/>
              <a:t>և </a:t>
            </a:r>
            <a:r>
              <a:rPr lang="en-US" sz="1800" dirty="0" err="1"/>
              <a:t>որոշակի</a:t>
            </a:r>
            <a:r>
              <a:rPr lang="en-US" sz="1800" dirty="0"/>
              <a:t> </a:t>
            </a:r>
            <a:r>
              <a:rPr lang="en-US" sz="1800" dirty="0" err="1"/>
              <a:t>գործունեությամբ</a:t>
            </a:r>
            <a:r>
              <a:rPr lang="en-US" sz="1800" dirty="0"/>
              <a:t> </a:t>
            </a:r>
            <a:r>
              <a:rPr lang="en-US" sz="1800" dirty="0" err="1"/>
              <a:t>զբաղվելու</a:t>
            </a:r>
            <a:r>
              <a:rPr lang="en-US" sz="1800" dirty="0"/>
              <a:t> </a:t>
            </a:r>
            <a:r>
              <a:rPr lang="en-US" sz="1800" dirty="0" err="1"/>
              <a:t>իրավունքից</a:t>
            </a:r>
            <a:r>
              <a:rPr lang="en-US" sz="1800" dirty="0"/>
              <a:t> </a:t>
            </a:r>
            <a:r>
              <a:rPr lang="en-US" sz="1800" dirty="0" err="1"/>
              <a:t>զրկելով</a:t>
            </a:r>
            <a:r>
              <a:rPr lang="ru-RU" sz="1800" dirty="0"/>
              <a:t>՝ </a:t>
            </a:r>
            <a:r>
              <a:rPr lang="ru-RU" sz="1800" dirty="0" err="1"/>
              <a:t>առավելագույնը</a:t>
            </a:r>
            <a:r>
              <a:rPr lang="ru-RU" sz="1800" dirty="0"/>
              <a:t> </a:t>
            </a:r>
            <a:r>
              <a:rPr lang="ru-RU" sz="1800" dirty="0" err="1"/>
              <a:t>երեք</a:t>
            </a:r>
            <a:r>
              <a:rPr lang="ru-RU" sz="1800" dirty="0"/>
              <a:t> </a:t>
            </a:r>
            <a:r>
              <a:rPr lang="ru-RU" sz="1800" dirty="0" err="1"/>
              <a:t>տարի</a:t>
            </a:r>
            <a:r>
              <a:rPr lang="ru-RU" sz="1800" dirty="0"/>
              <a:t> </a:t>
            </a:r>
            <a:r>
              <a:rPr lang="ru-RU" sz="1800" dirty="0" err="1"/>
              <a:t>ժամկետով</a:t>
            </a:r>
            <a:r>
              <a:rPr lang="hy-AM" sz="1800" dirty="0"/>
              <a:t>:</a:t>
            </a:r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19669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620688"/>
            <a:ext cx="8219256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f-ZA" sz="2400" dirty="0"/>
              <a:t>2. </a:t>
            </a:r>
            <a:r>
              <a:rPr lang="en-US" sz="2400" dirty="0"/>
              <a:t>Գ</a:t>
            </a:r>
            <a:r>
              <a:rPr lang="hy-AM" sz="2400" dirty="0"/>
              <a:t>ենետիկորեն ձևափոխված օրգանիզմներ ստանալու, փորձարկելու, բազմացնելու, պահելու</a:t>
            </a:r>
            <a:r>
              <a:rPr lang="af-ZA" sz="2400" dirty="0"/>
              <a:t>,</a:t>
            </a:r>
            <a:r>
              <a:rPr lang="hy-AM" sz="2400" dirty="0"/>
              <a:t> ոչնչացնելու կամ վնասազերծելո</a:t>
            </a:r>
            <a:r>
              <a:rPr lang="hy-AM" sz="2400" dirty="0" smtClean="0"/>
              <a:t>ւ</a:t>
            </a:r>
            <a:r>
              <a:rPr lang="af-ZA" sz="2400" dirty="0" smtClean="0"/>
              <a:t>, </a:t>
            </a:r>
            <a:r>
              <a:rPr lang="en-US" sz="2400" dirty="0" err="1"/>
              <a:t>ինչպես</a:t>
            </a:r>
            <a:r>
              <a:rPr lang="en-US" sz="2400" dirty="0"/>
              <a:t> </a:t>
            </a:r>
            <a:r>
              <a:rPr lang="en-US" sz="2400" dirty="0" err="1"/>
              <a:t>նաև</a:t>
            </a:r>
            <a:r>
              <a:rPr lang="en-US" sz="2400" dirty="0"/>
              <a:t> </a:t>
            </a:r>
            <a:r>
              <a:rPr lang="hy-AM" sz="2400" dirty="0"/>
              <a:t>ներմուծելու, արտահանելու, տարանցիկ փոխադրելու ընթացքում անվտանգության կամ այլ կանոնները խախտելը, </a:t>
            </a:r>
            <a:r>
              <a:rPr lang="ru-RU" sz="2400" dirty="0" err="1"/>
              <a:t>կամ</a:t>
            </a:r>
            <a:r>
              <a:rPr lang="ru-RU" sz="2400" dirty="0"/>
              <a:t> </a:t>
            </a:r>
            <a:r>
              <a:rPr lang="ru-RU" sz="2400" dirty="0" err="1"/>
              <a:t>ոչ</a:t>
            </a:r>
            <a:r>
              <a:rPr lang="ru-RU" sz="2400" dirty="0"/>
              <a:t> </a:t>
            </a:r>
            <a:r>
              <a:rPr lang="ru-RU" sz="2400" dirty="0" err="1"/>
              <a:t>նպատակային</a:t>
            </a:r>
            <a:r>
              <a:rPr lang="ru-RU" sz="2400" dirty="0"/>
              <a:t> </a:t>
            </a:r>
            <a:r>
              <a:rPr lang="ru-RU" sz="2400" dirty="0" err="1"/>
              <a:t>օգտագործումը</a:t>
            </a:r>
            <a:r>
              <a:rPr lang="ru-RU" sz="2400" dirty="0"/>
              <a:t>  </a:t>
            </a:r>
            <a:r>
              <a:rPr lang="hy-AM" sz="2400" dirty="0"/>
              <a:t>որոնք առաջացրել են կենդանիների</a:t>
            </a:r>
            <a:r>
              <a:rPr lang="ru-RU" sz="2400" dirty="0"/>
              <a:t>ն</a:t>
            </a:r>
            <a:r>
              <a:rPr lang="hy-AM" sz="2400" dirty="0"/>
              <a:t> կամ բույսերի</a:t>
            </a:r>
            <a:r>
              <a:rPr lang="ru-RU" sz="2400" dirty="0"/>
              <a:t>ն </a:t>
            </a:r>
            <a:r>
              <a:rPr lang="ru-RU" sz="2400" dirty="0" err="1"/>
              <a:t>խոշոր</a:t>
            </a:r>
            <a:r>
              <a:rPr lang="ru-RU" sz="2400" dirty="0"/>
              <a:t> </a:t>
            </a:r>
            <a:r>
              <a:rPr lang="ru-RU" sz="2400" dirty="0" err="1"/>
              <a:t>վնաս</a:t>
            </a:r>
            <a:r>
              <a:rPr lang="ru-RU" sz="2400" dirty="0"/>
              <a:t> </a:t>
            </a:r>
            <a:r>
              <a:rPr lang="ru-RU" sz="2400" dirty="0" err="1"/>
              <a:t>պատճառով</a:t>
            </a:r>
            <a:r>
              <a:rPr lang="ru-RU" sz="2400" dirty="0"/>
              <a:t> </a:t>
            </a:r>
            <a:r>
              <a:rPr lang="hy-AM" sz="2400" dirty="0"/>
              <a:t>զանգվածային հիվանդություններ, կենդանիների կամ բույսերի վերարտադրության նվազում, կենդանիների կամ բույսերի սերնդում ժառանգական խախտումներ` </a:t>
            </a:r>
            <a:r>
              <a:rPr lang="af-ZA" sz="2400" dirty="0"/>
              <a:t>պատժվում է տուգանքով` նվազագույն աշխատավարձի </a:t>
            </a:r>
            <a:r>
              <a:rPr lang="ru-RU" sz="2400" dirty="0" err="1" smtClean="0"/>
              <a:t>յոթանասունհազարապատիկից</a:t>
            </a:r>
            <a:r>
              <a:rPr lang="ru-RU" sz="2400" dirty="0" smtClean="0"/>
              <a:t> </a:t>
            </a:r>
            <a:r>
              <a:rPr lang="ru-RU" sz="2400" dirty="0" err="1"/>
              <a:t>մինչև</a:t>
            </a:r>
            <a:r>
              <a:rPr lang="ru-RU" sz="2400" dirty="0"/>
              <a:t> </a:t>
            </a:r>
            <a:r>
              <a:rPr lang="ru-RU" sz="2400" dirty="0" err="1" smtClean="0"/>
              <a:t>յոթանասունհինգհազարապատիկի</a:t>
            </a:r>
            <a:r>
              <a:rPr lang="ru-RU" sz="2400" dirty="0" smtClean="0"/>
              <a:t> </a:t>
            </a:r>
            <a:r>
              <a:rPr lang="af-ZA" sz="2400" dirty="0"/>
              <a:t>չափով` կամ ազատազրկմամբ </a:t>
            </a:r>
            <a:r>
              <a:rPr lang="ru-RU" sz="2400" dirty="0" err="1"/>
              <a:t>երեք</a:t>
            </a:r>
            <a:r>
              <a:rPr lang="ru-RU" sz="2400" dirty="0"/>
              <a:t> </a:t>
            </a:r>
            <a:r>
              <a:rPr lang="af-ZA" sz="2400" dirty="0"/>
              <a:t>տարի ժամկետով` որոշակի գործունեությամբ զբաղվելու իրավունքից զրկելով` առավելագույնը երեք տարի ժամկետով: 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9704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76672"/>
            <a:ext cx="8363272" cy="5649491"/>
          </a:xfrm>
        </p:spPr>
        <p:txBody>
          <a:bodyPr>
            <a:noAutofit/>
          </a:bodyPr>
          <a:lstStyle/>
          <a:p>
            <a:r>
              <a:rPr lang="af-ZA" sz="2400" b="1" dirty="0"/>
              <a:t>3. </a:t>
            </a:r>
            <a:r>
              <a:rPr lang="af-ZA" sz="2400" dirty="0"/>
              <a:t>Սույն հոդվածի առաջին և երկրորդ մաս</a:t>
            </a:r>
            <a:r>
              <a:rPr lang="ru-RU" sz="2400" dirty="0" err="1"/>
              <a:t>եր</a:t>
            </a:r>
            <a:r>
              <a:rPr lang="af-ZA" sz="2400" dirty="0"/>
              <a:t>ով նախատեսված արարքը, որն անզգուշությամբ առաջացրել է մեկ մարդու մահ` </a:t>
            </a:r>
            <a:endParaRPr lang="ru-RU" sz="2400" b="1" dirty="0"/>
          </a:p>
          <a:p>
            <a:r>
              <a:rPr lang="af-ZA" sz="2400" dirty="0"/>
              <a:t>պատժվում է ազատազրկմամբ` ութից տասներկու տարի ժամկետով:</a:t>
            </a:r>
            <a:endParaRPr lang="ru-RU" sz="2400" dirty="0"/>
          </a:p>
          <a:p>
            <a:r>
              <a:rPr lang="af-ZA" sz="2400" dirty="0"/>
              <a:t>4.Սույն հոդվածի առաջին և երկրորդ մաս</a:t>
            </a:r>
            <a:r>
              <a:rPr lang="ru-RU" sz="2400" dirty="0" err="1"/>
              <a:t>եր</a:t>
            </a:r>
            <a:r>
              <a:rPr lang="af-ZA" sz="2400" dirty="0"/>
              <a:t>ով նախատեսված արարքը, որն անզգուշությամբ առաջացրել է երկու կամ ավելի մարդու մահ, մարդկանց զանգվածային հիվանդություններ, մարդկանց սերնդում ժառանգական խախտումներ`</a:t>
            </a:r>
            <a:endParaRPr lang="ru-RU" sz="2400" b="1" dirty="0"/>
          </a:p>
          <a:p>
            <a:r>
              <a:rPr lang="af-ZA" sz="2400" dirty="0"/>
              <a:t>պատժվում է ազատազրկմամբ </a:t>
            </a:r>
            <a:r>
              <a:rPr lang="ru-RU" sz="2400" dirty="0" err="1"/>
              <a:t>տասը</a:t>
            </a:r>
            <a:r>
              <a:rPr lang="ru-RU" sz="2400" dirty="0"/>
              <a:t> </a:t>
            </a:r>
            <a:r>
              <a:rPr lang="ru-RU" sz="2400" dirty="0" err="1"/>
              <a:t>տարուց</a:t>
            </a:r>
            <a:r>
              <a:rPr lang="ru-RU" sz="2400" dirty="0"/>
              <a:t> </a:t>
            </a:r>
            <a:r>
              <a:rPr lang="ru-RU" sz="2400" dirty="0" err="1"/>
              <a:t>մինչև</a:t>
            </a:r>
            <a:r>
              <a:rPr lang="ru-RU" sz="2400" dirty="0"/>
              <a:t> </a:t>
            </a:r>
            <a:r>
              <a:rPr lang="ru-RU" sz="2400" dirty="0" err="1"/>
              <a:t>տասնհինգ</a:t>
            </a:r>
            <a:r>
              <a:rPr lang="ru-RU" sz="2400" dirty="0"/>
              <a:t> </a:t>
            </a:r>
            <a:r>
              <a:rPr lang="af-ZA" sz="2400" dirty="0"/>
              <a:t>տարի ժամկետով` որոշակի պաշտոններ զբաղեցնելու կամ որոշակի գործունեությամբ զբաղվելու իրավունքից զրկելով: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645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ԳՁՕ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4000" dirty="0" err="1" smtClean="0"/>
              <a:t>Գենետիկորեն</a:t>
            </a:r>
            <a:r>
              <a:rPr lang="ru-RU" sz="4000" dirty="0" smtClean="0"/>
              <a:t> </a:t>
            </a:r>
            <a:r>
              <a:rPr lang="ru-RU" sz="4000" dirty="0" err="1" smtClean="0"/>
              <a:t>ձևափոխված</a:t>
            </a:r>
            <a:r>
              <a:rPr lang="ru-RU" sz="4000" dirty="0" smtClean="0"/>
              <a:t> </a:t>
            </a:r>
            <a:r>
              <a:rPr lang="ru-RU" sz="4000" dirty="0" err="1" smtClean="0"/>
              <a:t>օրգանիզմները</a:t>
            </a:r>
            <a:r>
              <a:rPr lang="ru-RU" sz="4000" dirty="0" smtClean="0"/>
              <a:t> </a:t>
            </a:r>
            <a:r>
              <a:rPr lang="ru-RU" sz="4000" dirty="0" err="1" smtClean="0"/>
              <a:t>գենային</a:t>
            </a:r>
            <a:r>
              <a:rPr lang="ru-RU" sz="4000" dirty="0" smtClean="0"/>
              <a:t> </a:t>
            </a:r>
            <a:r>
              <a:rPr lang="ru-RU" sz="4000" dirty="0" err="1" smtClean="0"/>
              <a:t>ինժեներիայի</a:t>
            </a:r>
            <a:r>
              <a:rPr lang="ru-RU" sz="4000" dirty="0" smtClean="0"/>
              <a:t> </a:t>
            </a:r>
            <a:r>
              <a:rPr lang="ru-RU" sz="4000" dirty="0" err="1" smtClean="0"/>
              <a:t>մեթոդներով</a:t>
            </a:r>
            <a:r>
              <a:rPr lang="ru-RU" sz="4000" dirty="0" smtClean="0"/>
              <a:t> </a:t>
            </a:r>
            <a:r>
              <a:rPr lang="ru-RU" sz="4000" dirty="0" err="1" smtClean="0"/>
              <a:t>արհեստականորեն</a:t>
            </a:r>
            <a:r>
              <a:rPr lang="ru-RU" sz="4000" dirty="0" smtClean="0"/>
              <a:t> </a:t>
            </a:r>
            <a:r>
              <a:rPr lang="ru-RU" sz="4000" dirty="0" err="1" smtClean="0"/>
              <a:t>ձևափոխված</a:t>
            </a:r>
            <a:r>
              <a:rPr lang="ru-RU" sz="4000" dirty="0" smtClean="0"/>
              <a:t> </a:t>
            </a:r>
            <a:r>
              <a:rPr lang="ru-RU" sz="4000" dirty="0" err="1" smtClean="0"/>
              <a:t>օրգանիզմներ</a:t>
            </a:r>
            <a:r>
              <a:rPr lang="ru-RU" sz="4000" dirty="0" smtClean="0"/>
              <a:t> </a:t>
            </a:r>
            <a:r>
              <a:rPr lang="ru-RU" sz="4000" dirty="0" err="1" smtClean="0"/>
              <a:t>են</a:t>
            </a:r>
            <a:r>
              <a:rPr lang="ru-RU" sz="4000" dirty="0" smtClean="0"/>
              <a:t>: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0605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694241" cy="1728192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err="1" smtClean="0"/>
              <a:t>Կարթագենյան</a:t>
            </a:r>
            <a:r>
              <a:rPr lang="ru-RU" sz="4000" dirty="0" smtClean="0"/>
              <a:t> </a:t>
            </a:r>
            <a:r>
              <a:rPr lang="ru-RU" sz="4000" dirty="0" err="1" smtClean="0"/>
              <a:t>արձանագրության</a:t>
            </a:r>
            <a:r>
              <a:rPr lang="ru-RU" sz="4000" dirty="0" smtClean="0"/>
              <a:t> </a:t>
            </a:r>
            <a:r>
              <a:rPr lang="en-US" sz="4000" dirty="0" smtClean="0"/>
              <a:t>3</a:t>
            </a:r>
            <a:r>
              <a:rPr lang="ru-RU" sz="4000" dirty="0" smtClean="0"/>
              <a:t>–</a:t>
            </a:r>
            <a:r>
              <a:rPr lang="ru-RU" sz="4000" dirty="0" err="1" smtClean="0"/>
              <a:t>րդ</a:t>
            </a:r>
            <a:r>
              <a:rPr lang="ru-RU" sz="4000" dirty="0" smtClean="0"/>
              <a:t> </a:t>
            </a:r>
            <a:r>
              <a:rPr lang="ru-RU" sz="4000" dirty="0" err="1" smtClean="0"/>
              <a:t>հոդված</a:t>
            </a:r>
            <a:r>
              <a:rPr lang="ru-RU" sz="4000" dirty="0" smtClean="0"/>
              <a:t> է</a:t>
            </a:r>
            <a:r>
              <a:rPr lang="en-US" sz="4000" dirty="0"/>
              <a:t>)</a:t>
            </a:r>
            <a:r>
              <a:rPr lang="ru-RU" sz="4000" dirty="0" smtClean="0"/>
              <a:t> </a:t>
            </a:r>
            <a:r>
              <a:rPr lang="ru-RU" sz="4000" dirty="0" err="1" smtClean="0"/>
              <a:t>կետ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2276872"/>
            <a:ext cx="7560840" cy="4581128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Կենդանի</a:t>
            </a:r>
            <a:r>
              <a:rPr lang="ru-RU" sz="2800" dirty="0" smtClean="0"/>
              <a:t> </a:t>
            </a:r>
            <a:r>
              <a:rPr lang="ru-RU" sz="2800" dirty="0" err="1" smtClean="0"/>
              <a:t>վերափոխված</a:t>
            </a:r>
            <a:r>
              <a:rPr lang="ru-RU" sz="2800" dirty="0" smtClean="0"/>
              <a:t> </a:t>
            </a:r>
            <a:r>
              <a:rPr lang="ru-RU" sz="2800" dirty="0" err="1" smtClean="0"/>
              <a:t>օրգանիզմ</a:t>
            </a:r>
            <a:r>
              <a:rPr lang="ru-RU" sz="2800" dirty="0" smtClean="0"/>
              <a:t> է </a:t>
            </a:r>
            <a:r>
              <a:rPr lang="ru-RU" sz="2800" dirty="0" err="1" smtClean="0"/>
              <a:t>նշանակում</a:t>
            </a:r>
            <a:r>
              <a:rPr lang="ru-RU" sz="2800" dirty="0" smtClean="0"/>
              <a:t> </a:t>
            </a:r>
            <a:r>
              <a:rPr lang="ru-RU" sz="2800" dirty="0" err="1" smtClean="0"/>
              <a:t>ցանկացած</a:t>
            </a:r>
            <a:r>
              <a:rPr lang="ru-RU" sz="2800" dirty="0" smtClean="0"/>
              <a:t> </a:t>
            </a:r>
            <a:r>
              <a:rPr lang="ru-RU" sz="2800" dirty="0" err="1" smtClean="0"/>
              <a:t>կենդանի</a:t>
            </a:r>
            <a:r>
              <a:rPr lang="ru-RU" sz="2800" dirty="0" smtClean="0"/>
              <a:t> </a:t>
            </a:r>
            <a:r>
              <a:rPr lang="ru-RU" sz="2800" dirty="0" err="1" smtClean="0"/>
              <a:t>օրգանիզմ</a:t>
            </a:r>
            <a:r>
              <a:rPr lang="ru-RU" sz="2800" dirty="0" smtClean="0"/>
              <a:t>, </a:t>
            </a:r>
            <a:r>
              <a:rPr lang="ru-RU" sz="2800" dirty="0" err="1" smtClean="0"/>
              <a:t>որը</a:t>
            </a:r>
            <a:r>
              <a:rPr lang="ru-RU" sz="2800" dirty="0" smtClean="0"/>
              <a:t> </a:t>
            </a:r>
            <a:r>
              <a:rPr lang="ru-RU" sz="2800" dirty="0" err="1" smtClean="0"/>
              <a:t>պարունակում</a:t>
            </a:r>
            <a:r>
              <a:rPr lang="ru-RU" sz="2800" dirty="0" smtClean="0"/>
              <a:t> է </a:t>
            </a:r>
            <a:r>
              <a:rPr lang="ru-RU" sz="2800" dirty="0" err="1" smtClean="0"/>
              <a:t>ժամանակակից</a:t>
            </a:r>
            <a:r>
              <a:rPr lang="ru-RU" sz="2800" dirty="0" smtClean="0"/>
              <a:t> </a:t>
            </a:r>
            <a:r>
              <a:rPr lang="ru-RU" sz="2800" dirty="0" err="1" smtClean="0"/>
              <a:t>կենսատեխնոլոգիայի</a:t>
            </a:r>
            <a:r>
              <a:rPr lang="ru-RU" sz="2800" dirty="0" smtClean="0"/>
              <a:t> </a:t>
            </a:r>
            <a:r>
              <a:rPr lang="ru-RU" sz="2800" dirty="0" err="1" smtClean="0"/>
              <a:t>օգտագործման</a:t>
            </a:r>
            <a:r>
              <a:rPr lang="ru-RU" sz="2800" dirty="0" smtClean="0"/>
              <a:t> </a:t>
            </a:r>
            <a:r>
              <a:rPr lang="ru-RU" sz="2800" dirty="0" err="1" smtClean="0"/>
              <a:t>շնորհիվ</a:t>
            </a:r>
            <a:r>
              <a:rPr lang="ru-RU" sz="2800" dirty="0" smtClean="0"/>
              <a:t> </a:t>
            </a:r>
            <a:r>
              <a:rPr lang="ru-RU" sz="2800" dirty="0" err="1" smtClean="0"/>
              <a:t>ստացված</a:t>
            </a:r>
            <a:r>
              <a:rPr lang="ru-RU" sz="2800" dirty="0" smtClean="0"/>
              <a:t> </a:t>
            </a:r>
            <a:r>
              <a:rPr lang="ru-RU" sz="2800" dirty="0" err="1" smtClean="0"/>
              <a:t>գենետիկական</a:t>
            </a:r>
            <a:r>
              <a:rPr lang="ru-RU" sz="2800" dirty="0" smtClean="0"/>
              <a:t> </a:t>
            </a:r>
            <a:r>
              <a:rPr lang="ru-RU" sz="2800" dirty="0" err="1" smtClean="0"/>
              <a:t>նյութի</a:t>
            </a:r>
            <a:r>
              <a:rPr lang="ru-RU" sz="2800" dirty="0" smtClean="0"/>
              <a:t> </a:t>
            </a:r>
            <a:r>
              <a:rPr lang="ru-RU" sz="2800" dirty="0" err="1" smtClean="0"/>
              <a:t>նոր</a:t>
            </a:r>
            <a:r>
              <a:rPr lang="ru-RU" sz="2800" dirty="0" smtClean="0"/>
              <a:t> </a:t>
            </a:r>
            <a:r>
              <a:rPr lang="ru-RU" sz="2800" dirty="0" err="1" smtClean="0"/>
              <a:t>համակցություն</a:t>
            </a:r>
            <a:r>
              <a:rPr lang="ru-RU" sz="2800" dirty="0" smtClean="0"/>
              <a:t>:</a:t>
            </a:r>
          </a:p>
          <a:p>
            <a:r>
              <a:rPr lang="ru-RU" sz="2800" dirty="0" err="1" smtClean="0"/>
              <a:t>Կենդանի</a:t>
            </a:r>
            <a:r>
              <a:rPr lang="ru-RU" sz="2800" dirty="0" smtClean="0"/>
              <a:t> </a:t>
            </a:r>
            <a:r>
              <a:rPr lang="ru-RU" sz="2800" dirty="0" err="1" smtClean="0"/>
              <a:t>օրգանիզմ</a:t>
            </a:r>
            <a:r>
              <a:rPr lang="ru-RU" sz="2800" dirty="0" smtClean="0"/>
              <a:t> </a:t>
            </a:r>
            <a:r>
              <a:rPr lang="ru-RU" sz="2800" dirty="0" err="1" smtClean="0"/>
              <a:t>նշանակում</a:t>
            </a:r>
            <a:r>
              <a:rPr lang="ru-RU" sz="2800" dirty="0" smtClean="0"/>
              <a:t> է </a:t>
            </a:r>
            <a:r>
              <a:rPr lang="ru-RU" sz="2800" dirty="0" err="1" smtClean="0"/>
              <a:t>ցանկացած</a:t>
            </a:r>
            <a:r>
              <a:rPr lang="ru-RU" sz="2800" dirty="0" smtClean="0"/>
              <a:t> </a:t>
            </a:r>
            <a:r>
              <a:rPr lang="ru-RU" sz="2800" dirty="0" err="1" smtClean="0"/>
              <a:t>կենսաբանական</a:t>
            </a:r>
            <a:r>
              <a:rPr lang="ru-RU" sz="2800" dirty="0" smtClean="0"/>
              <a:t> </a:t>
            </a:r>
            <a:r>
              <a:rPr lang="ru-RU" sz="2800" dirty="0" err="1" smtClean="0"/>
              <a:t>գոյություն</a:t>
            </a:r>
            <a:r>
              <a:rPr lang="ru-RU" sz="2800" dirty="0" smtClean="0"/>
              <a:t>, </a:t>
            </a:r>
            <a:r>
              <a:rPr lang="ru-RU" sz="2800" dirty="0" err="1" smtClean="0"/>
              <a:t>որն</a:t>
            </a:r>
            <a:r>
              <a:rPr lang="ru-RU" sz="2800" dirty="0" smtClean="0"/>
              <a:t> </a:t>
            </a:r>
            <a:r>
              <a:rPr lang="ru-RU" sz="2800" dirty="0" err="1" smtClean="0"/>
              <a:t>ունի</a:t>
            </a:r>
            <a:r>
              <a:rPr lang="ru-RU" sz="2800" dirty="0" smtClean="0"/>
              <a:t> </a:t>
            </a:r>
            <a:r>
              <a:rPr lang="ru-RU" sz="2800" dirty="0" err="1" smtClean="0"/>
              <a:t>գենետիկ</a:t>
            </a:r>
            <a:r>
              <a:rPr lang="ru-RU" sz="2800" dirty="0" smtClean="0"/>
              <a:t> </a:t>
            </a:r>
            <a:r>
              <a:rPr lang="ru-RU" sz="2800" dirty="0" err="1" smtClean="0"/>
              <a:t>նյութի</a:t>
            </a:r>
            <a:r>
              <a:rPr lang="ru-RU" sz="2800" dirty="0" smtClean="0"/>
              <a:t> </a:t>
            </a:r>
            <a:r>
              <a:rPr lang="ru-RU" sz="2800" dirty="0" err="1" smtClean="0"/>
              <a:t>փոխանցման</a:t>
            </a:r>
            <a:r>
              <a:rPr lang="ru-RU" sz="2800" dirty="0" smtClean="0"/>
              <a:t> </a:t>
            </a:r>
            <a:r>
              <a:rPr lang="ru-RU" sz="2800" dirty="0" err="1" smtClean="0"/>
              <a:t>կամ</a:t>
            </a:r>
            <a:r>
              <a:rPr lang="ru-RU" sz="2800" dirty="0" smtClean="0"/>
              <a:t> </a:t>
            </a:r>
            <a:r>
              <a:rPr lang="ru-RU" sz="2800" dirty="0" err="1" smtClean="0"/>
              <a:t>վերարտադրման</a:t>
            </a:r>
            <a:r>
              <a:rPr lang="ru-RU" sz="2800" dirty="0" smtClean="0"/>
              <a:t> </a:t>
            </a:r>
            <a:r>
              <a:rPr lang="ru-RU" sz="2800" dirty="0" err="1" smtClean="0"/>
              <a:t>ընդունակություն</a:t>
            </a:r>
            <a:r>
              <a:rPr lang="ru-RU" sz="2800" dirty="0" smtClean="0"/>
              <a:t>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38595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560840" cy="1584176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err="1"/>
              <a:t>Եվրոպական</a:t>
            </a:r>
            <a:r>
              <a:rPr lang="ru-RU" sz="3200" dirty="0"/>
              <a:t> </a:t>
            </a:r>
            <a:r>
              <a:rPr lang="ru-RU" sz="3200" dirty="0" err="1"/>
              <a:t>պառլամենտի</a:t>
            </a:r>
            <a:r>
              <a:rPr lang="ru-RU" sz="3200" dirty="0"/>
              <a:t> և </a:t>
            </a:r>
            <a:r>
              <a:rPr lang="ru-RU" sz="3200" dirty="0" err="1" smtClean="0"/>
              <a:t>խորհրդի</a:t>
            </a:r>
            <a:r>
              <a:rPr lang="en-US" sz="3200" dirty="0" smtClean="0"/>
              <a:t> </a:t>
            </a:r>
            <a:r>
              <a:rPr lang="ru-RU" sz="3200" dirty="0" err="1" smtClean="0"/>
              <a:t>ռեգլամենտներ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276872"/>
            <a:ext cx="8291264" cy="4104456"/>
          </a:xfrm>
        </p:spPr>
        <p:txBody>
          <a:bodyPr>
            <a:noAutofit/>
          </a:bodyPr>
          <a:lstStyle/>
          <a:p>
            <a:r>
              <a:rPr lang="ru-RU" sz="3600" dirty="0" err="1" smtClean="0"/>
              <a:t>Գենետիկորեն</a:t>
            </a:r>
            <a:r>
              <a:rPr lang="ru-RU" sz="3600" dirty="0" smtClean="0"/>
              <a:t> </a:t>
            </a:r>
            <a:r>
              <a:rPr lang="ru-RU" sz="3600" dirty="0" err="1" smtClean="0"/>
              <a:t>ձևափոխված</a:t>
            </a:r>
            <a:r>
              <a:rPr lang="ru-RU" sz="3600" dirty="0" smtClean="0"/>
              <a:t> </a:t>
            </a:r>
            <a:r>
              <a:rPr lang="ru-RU" sz="3600" dirty="0" err="1" smtClean="0"/>
              <a:t>սննդամթերքի</a:t>
            </a:r>
            <a:r>
              <a:rPr lang="ru-RU" sz="3600" dirty="0" smtClean="0"/>
              <a:t> և </a:t>
            </a:r>
            <a:r>
              <a:rPr lang="ru-RU" sz="3600" dirty="0" err="1" smtClean="0"/>
              <a:t>կերերի</a:t>
            </a:r>
            <a:r>
              <a:rPr lang="ru-RU" sz="3600" dirty="0" smtClean="0"/>
              <a:t> </a:t>
            </a:r>
            <a:r>
              <a:rPr lang="ru-RU" sz="3600" dirty="0" err="1" smtClean="0"/>
              <a:t>մասին</a:t>
            </a:r>
            <a:r>
              <a:rPr lang="en-US" sz="3600" dirty="0" smtClean="0"/>
              <a:t> N1829/2003</a:t>
            </a:r>
            <a:endParaRPr lang="ru-RU" sz="3600" dirty="0" smtClean="0"/>
          </a:p>
          <a:p>
            <a:r>
              <a:rPr lang="ru-RU" sz="3600" dirty="0" err="1" smtClean="0"/>
              <a:t>Գենետիկորեն</a:t>
            </a:r>
            <a:r>
              <a:rPr lang="ru-RU" sz="3600" dirty="0" smtClean="0"/>
              <a:t> </a:t>
            </a:r>
            <a:r>
              <a:rPr lang="ru-RU" sz="3600" dirty="0" err="1" smtClean="0"/>
              <a:t>ձևափոխված</a:t>
            </a:r>
            <a:r>
              <a:rPr lang="ru-RU" sz="3600" dirty="0" smtClean="0"/>
              <a:t> </a:t>
            </a:r>
            <a:r>
              <a:rPr lang="ru-RU" sz="3600" dirty="0" err="1" smtClean="0"/>
              <a:t>սննդամթերքի</a:t>
            </a:r>
            <a:r>
              <a:rPr lang="ru-RU" sz="3600" dirty="0" smtClean="0"/>
              <a:t> և </a:t>
            </a:r>
            <a:r>
              <a:rPr lang="ru-RU" sz="3600" dirty="0" err="1" smtClean="0"/>
              <a:t>կերերի</a:t>
            </a:r>
            <a:r>
              <a:rPr lang="ru-RU" sz="3600" dirty="0" smtClean="0"/>
              <a:t> </a:t>
            </a:r>
            <a:r>
              <a:rPr lang="ru-RU" sz="3600" dirty="0" err="1" smtClean="0"/>
              <a:t>հսկողության</a:t>
            </a:r>
            <a:r>
              <a:rPr lang="ru-RU" sz="3600" dirty="0" smtClean="0"/>
              <a:t> և </a:t>
            </a:r>
            <a:r>
              <a:rPr lang="ru-RU" sz="3600" dirty="0" err="1" smtClean="0"/>
              <a:t>մակնիշավորման</a:t>
            </a:r>
            <a:r>
              <a:rPr lang="ru-RU" sz="3600" dirty="0" smtClean="0"/>
              <a:t> </a:t>
            </a:r>
            <a:r>
              <a:rPr lang="ru-RU" sz="3600" dirty="0" err="1" smtClean="0"/>
              <a:t>մասին</a:t>
            </a:r>
            <a:r>
              <a:rPr lang="ru-RU" sz="3600" dirty="0" smtClean="0"/>
              <a:t> </a:t>
            </a:r>
            <a:r>
              <a:rPr lang="en-US" sz="3600" dirty="0" smtClean="0"/>
              <a:t>N 1830/2003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4556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73616" cy="1503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2012թ. </a:t>
            </a:r>
            <a:r>
              <a:rPr lang="ru-RU" dirty="0" err="1" smtClean="0"/>
              <a:t>սեպտեմբերի</a:t>
            </a:r>
            <a:r>
              <a:rPr lang="ru-RU" dirty="0" smtClean="0"/>
              <a:t> </a:t>
            </a:r>
            <a:r>
              <a:rPr lang="ru-RU" dirty="0" err="1" smtClean="0"/>
              <a:t>սկզբին</a:t>
            </a:r>
            <a:r>
              <a:rPr lang="ru-RU" dirty="0" smtClean="0"/>
              <a:t> ԳՁՕ-</a:t>
            </a:r>
            <a:r>
              <a:rPr lang="ru-RU" dirty="0" err="1" smtClean="0"/>
              <a:t>ից</a:t>
            </a:r>
            <a:r>
              <a:rPr lang="ru-RU" dirty="0" smtClean="0"/>
              <a:t> </a:t>
            </a:r>
            <a:r>
              <a:rPr lang="ru-RU" dirty="0" err="1" smtClean="0"/>
              <a:t>ազատ</a:t>
            </a:r>
            <a:r>
              <a:rPr lang="ru-RU" dirty="0" smtClean="0"/>
              <a:t> </a:t>
            </a:r>
            <a:r>
              <a:rPr lang="ru-RU" dirty="0" err="1" smtClean="0"/>
              <a:t>ռեգիոնների</a:t>
            </a:r>
            <a:r>
              <a:rPr lang="ru-RU" dirty="0" smtClean="0"/>
              <a:t> 7-րդ </a:t>
            </a:r>
            <a:r>
              <a:rPr lang="ru-RU" dirty="0" err="1" smtClean="0"/>
              <a:t>կոնֆերանս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204864"/>
            <a:ext cx="8363272" cy="3921299"/>
          </a:xfrm>
        </p:spPr>
        <p:txBody>
          <a:bodyPr/>
          <a:lstStyle/>
          <a:p>
            <a:r>
              <a:rPr lang="ru-RU" sz="3200" dirty="0" smtClean="0"/>
              <a:t>1-ին ԳՁՕ-ն </a:t>
            </a:r>
            <a:r>
              <a:rPr lang="ru-RU" sz="3200" dirty="0" err="1" smtClean="0"/>
              <a:t>շուկա</a:t>
            </a:r>
            <a:r>
              <a:rPr lang="ru-RU" sz="3200" dirty="0" smtClean="0"/>
              <a:t> </a:t>
            </a:r>
            <a:r>
              <a:rPr lang="ru-RU" sz="3200" dirty="0" err="1" smtClean="0"/>
              <a:t>մուտք</a:t>
            </a:r>
            <a:r>
              <a:rPr lang="ru-RU" sz="3200" dirty="0" smtClean="0"/>
              <a:t> </a:t>
            </a:r>
            <a:r>
              <a:rPr lang="ru-RU" sz="3200" dirty="0" err="1" smtClean="0"/>
              <a:t>լինելուց</a:t>
            </a:r>
            <a:r>
              <a:rPr lang="ru-RU" sz="3200" dirty="0" smtClean="0"/>
              <a:t> </a:t>
            </a:r>
            <a:r>
              <a:rPr lang="ru-RU" sz="3200" dirty="0" err="1" smtClean="0"/>
              <a:t>հետո</a:t>
            </a:r>
            <a:r>
              <a:rPr lang="ru-RU" sz="3200" dirty="0" smtClean="0"/>
              <a:t> </a:t>
            </a:r>
            <a:r>
              <a:rPr lang="ru-RU" sz="3200" dirty="0" err="1" smtClean="0"/>
              <a:t>չլուծվեց</a:t>
            </a:r>
            <a:r>
              <a:rPr lang="ru-RU" sz="3200" dirty="0" smtClean="0"/>
              <a:t> </a:t>
            </a:r>
            <a:r>
              <a:rPr lang="ru-RU" sz="3200" dirty="0" err="1" smtClean="0"/>
              <a:t>սովի</a:t>
            </a:r>
            <a:r>
              <a:rPr lang="ru-RU" sz="3200" dirty="0" smtClean="0"/>
              <a:t> </a:t>
            </a:r>
            <a:r>
              <a:rPr lang="ru-RU" sz="3200" dirty="0" err="1" smtClean="0"/>
              <a:t>հարցը</a:t>
            </a:r>
            <a:r>
              <a:rPr lang="ru-RU" sz="3200" dirty="0" smtClean="0"/>
              <a:t>, </a:t>
            </a:r>
            <a:r>
              <a:rPr lang="ru-RU" sz="3200" dirty="0" err="1" smtClean="0"/>
              <a:t>այդ</a:t>
            </a:r>
            <a:r>
              <a:rPr lang="ru-RU" sz="3200" dirty="0" smtClean="0"/>
              <a:t> </a:t>
            </a:r>
            <a:r>
              <a:rPr lang="ru-RU" sz="3200" dirty="0" err="1" smtClean="0"/>
              <a:t>պատճառով</a:t>
            </a:r>
            <a:r>
              <a:rPr lang="ru-RU" sz="3200" dirty="0" smtClean="0"/>
              <a:t> </a:t>
            </a:r>
            <a:r>
              <a:rPr lang="ru-RU" sz="3200" dirty="0" err="1" smtClean="0"/>
              <a:t>խոսել</a:t>
            </a:r>
            <a:r>
              <a:rPr lang="ru-RU" sz="3200" dirty="0" smtClean="0"/>
              <a:t> </a:t>
            </a:r>
            <a:r>
              <a:rPr lang="ru-RU" sz="3200" dirty="0" err="1" smtClean="0"/>
              <a:t>նրա</a:t>
            </a:r>
            <a:r>
              <a:rPr lang="ru-RU" sz="3200" dirty="0" smtClean="0"/>
              <a:t> </a:t>
            </a:r>
            <a:r>
              <a:rPr lang="ru-RU" sz="3200" dirty="0" err="1" smtClean="0"/>
              <a:t>մասին</a:t>
            </a:r>
            <a:r>
              <a:rPr lang="ru-RU" sz="3200" dirty="0" smtClean="0"/>
              <a:t>, </a:t>
            </a:r>
            <a:r>
              <a:rPr lang="ru-RU" sz="3200" dirty="0" err="1" smtClean="0"/>
              <a:t>որ</a:t>
            </a:r>
            <a:r>
              <a:rPr lang="ru-RU" sz="3200" dirty="0" smtClean="0"/>
              <a:t> </a:t>
            </a:r>
            <a:r>
              <a:rPr lang="ru-RU" sz="3200" dirty="0" err="1" smtClean="0"/>
              <a:t>տրանսգենները</a:t>
            </a:r>
            <a:r>
              <a:rPr lang="ru-RU" sz="3200" dirty="0" smtClean="0"/>
              <a:t> </a:t>
            </a:r>
            <a:r>
              <a:rPr lang="ru-RU" sz="3200" dirty="0" err="1" smtClean="0"/>
              <a:t>կփրկեն</a:t>
            </a:r>
            <a:r>
              <a:rPr lang="ru-RU" sz="3200" dirty="0" smtClean="0"/>
              <a:t> </a:t>
            </a:r>
            <a:r>
              <a:rPr lang="ru-RU" sz="3200" dirty="0" err="1" smtClean="0"/>
              <a:t>աշխարհը</a:t>
            </a:r>
            <a:r>
              <a:rPr lang="ru-RU" sz="3200" dirty="0" smtClean="0"/>
              <a:t>, </a:t>
            </a:r>
            <a:r>
              <a:rPr lang="ru-RU" sz="3200" dirty="0" err="1" smtClean="0"/>
              <a:t>անիմաստ</a:t>
            </a:r>
            <a:r>
              <a:rPr lang="ru-RU" sz="3200" dirty="0" smtClean="0"/>
              <a:t> է</a:t>
            </a:r>
          </a:p>
          <a:p>
            <a:r>
              <a:rPr lang="ru-RU" sz="3200" dirty="0" smtClean="0"/>
              <a:t>ԳՁՕ-</a:t>
            </a:r>
            <a:r>
              <a:rPr lang="ru-RU" sz="3200" dirty="0" err="1" smtClean="0"/>
              <a:t>ները</a:t>
            </a:r>
            <a:r>
              <a:rPr lang="ru-RU" sz="3200" dirty="0" smtClean="0"/>
              <a:t> </a:t>
            </a:r>
            <a:r>
              <a:rPr lang="ru-RU" sz="3200" dirty="0" err="1" smtClean="0"/>
              <a:t>կոչված</a:t>
            </a:r>
            <a:r>
              <a:rPr lang="ru-RU" sz="3200" dirty="0" smtClean="0"/>
              <a:t> </a:t>
            </a:r>
            <a:r>
              <a:rPr lang="ru-RU" sz="3200" dirty="0" err="1" smtClean="0"/>
              <a:t>են</a:t>
            </a:r>
            <a:r>
              <a:rPr lang="ru-RU" sz="3200" dirty="0" smtClean="0"/>
              <a:t> </a:t>
            </a:r>
            <a:r>
              <a:rPr lang="ru-RU" sz="3200" dirty="0" err="1" smtClean="0"/>
              <a:t>խաղալու</a:t>
            </a:r>
            <a:r>
              <a:rPr lang="ru-RU" sz="3200" dirty="0" smtClean="0"/>
              <a:t> </a:t>
            </a:r>
            <a:r>
              <a:rPr lang="ru-RU" sz="3200" dirty="0" err="1" smtClean="0"/>
              <a:t>շուկայի</a:t>
            </a:r>
            <a:r>
              <a:rPr lang="ru-RU" sz="3200" dirty="0" smtClean="0"/>
              <a:t> </a:t>
            </a:r>
            <a:r>
              <a:rPr lang="ru-RU" sz="3200" dirty="0" err="1" smtClean="0"/>
              <a:t>գրավման</a:t>
            </a:r>
            <a:r>
              <a:rPr lang="ru-RU" sz="3200" dirty="0" smtClean="0"/>
              <a:t> և </a:t>
            </a:r>
            <a:r>
              <a:rPr lang="ru-RU" sz="3200" dirty="0" err="1" smtClean="0"/>
              <a:t>ամբողջական</a:t>
            </a:r>
            <a:r>
              <a:rPr lang="ru-RU" sz="3200" dirty="0" smtClean="0"/>
              <a:t> </a:t>
            </a:r>
            <a:r>
              <a:rPr lang="ru-RU" sz="3200" dirty="0" err="1" smtClean="0"/>
              <a:t>ճյուղերի</a:t>
            </a:r>
            <a:r>
              <a:rPr lang="ru-RU" sz="3200" dirty="0" smtClean="0"/>
              <a:t> </a:t>
            </a:r>
            <a:r>
              <a:rPr lang="ru-RU" sz="3200" dirty="0" err="1" smtClean="0"/>
              <a:t>մոնոպոլիզացիայի</a:t>
            </a:r>
            <a:r>
              <a:rPr lang="ru-RU" sz="3200" dirty="0" smtClean="0"/>
              <a:t> </a:t>
            </a:r>
            <a:r>
              <a:rPr lang="ru-RU" sz="3200" dirty="0" err="1" smtClean="0"/>
              <a:t>գործիքի</a:t>
            </a:r>
            <a:r>
              <a:rPr lang="ru-RU" sz="3200" dirty="0" smtClean="0"/>
              <a:t> </a:t>
            </a:r>
            <a:r>
              <a:rPr lang="ru-RU" sz="3200" dirty="0" err="1" smtClean="0"/>
              <a:t>դեր</a:t>
            </a:r>
            <a:endParaRPr lang="ru-RU" sz="32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950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04664"/>
            <a:ext cx="6512511" cy="2304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Էկոլոգիական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իրավախախտման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համար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բնորոշ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է 3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էլեմենտի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առկայություն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`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2852936"/>
            <a:ext cx="8075240" cy="3816424"/>
          </a:xfrm>
        </p:spPr>
        <p:txBody>
          <a:bodyPr>
            <a:noAutofit/>
          </a:bodyPr>
          <a:lstStyle/>
          <a:p>
            <a:r>
              <a:rPr lang="hy-AM" sz="3200" dirty="0" smtClean="0"/>
              <a:t>Հ</a:t>
            </a:r>
            <a:r>
              <a:rPr lang="en-US" sz="3200" dirty="0" err="1" smtClean="0"/>
              <a:t>ակաիրավական</a:t>
            </a:r>
            <a:r>
              <a:rPr lang="en-US" sz="3200" dirty="0" smtClean="0"/>
              <a:t> </a:t>
            </a:r>
            <a:r>
              <a:rPr lang="en-US" sz="3200" dirty="0" err="1" smtClean="0"/>
              <a:t>վարքագիծ</a:t>
            </a:r>
            <a:endParaRPr lang="en-US" sz="3200" dirty="0" smtClean="0"/>
          </a:p>
          <a:p>
            <a:r>
              <a:rPr lang="hy-AM" sz="3200" dirty="0" smtClean="0"/>
              <a:t>Է</a:t>
            </a:r>
            <a:r>
              <a:rPr lang="en-US" sz="3200" dirty="0" err="1" smtClean="0"/>
              <a:t>կոլոգիական</a:t>
            </a:r>
            <a:r>
              <a:rPr lang="en-US" sz="3200" dirty="0" smtClean="0"/>
              <a:t> </a:t>
            </a:r>
            <a:r>
              <a:rPr lang="en-US" sz="3200" dirty="0" err="1" smtClean="0"/>
              <a:t>վնասի</a:t>
            </a:r>
            <a:r>
              <a:rPr lang="en-US" sz="3200" dirty="0" smtClean="0"/>
              <a:t> </a:t>
            </a:r>
            <a:r>
              <a:rPr lang="en-US" sz="3200" dirty="0" err="1" smtClean="0"/>
              <a:t>պատճառում</a:t>
            </a:r>
            <a:r>
              <a:rPr lang="en-US" sz="3200" dirty="0" smtClean="0"/>
              <a:t> </a:t>
            </a:r>
            <a:r>
              <a:rPr lang="en-US" sz="3200" dirty="0" err="1" smtClean="0"/>
              <a:t>կամ</a:t>
            </a:r>
            <a:r>
              <a:rPr lang="en-US" sz="3200" dirty="0" smtClean="0"/>
              <a:t> </a:t>
            </a:r>
            <a:r>
              <a:rPr lang="en-US" sz="3200" dirty="0" err="1" smtClean="0"/>
              <a:t>իրական</a:t>
            </a:r>
            <a:r>
              <a:rPr lang="en-US" sz="3200" dirty="0" smtClean="0"/>
              <a:t> </a:t>
            </a:r>
            <a:r>
              <a:rPr lang="en-US" sz="3200" dirty="0" err="1" smtClean="0"/>
              <a:t>հնարավորություն</a:t>
            </a:r>
            <a:r>
              <a:rPr lang="en-US" sz="3200" dirty="0" smtClean="0"/>
              <a:t> </a:t>
            </a:r>
            <a:r>
              <a:rPr lang="en-US" sz="3200" dirty="0" err="1" smtClean="0"/>
              <a:t>կամ</a:t>
            </a:r>
            <a:r>
              <a:rPr lang="en-US" sz="3200" dirty="0" smtClean="0"/>
              <a:t> </a:t>
            </a:r>
            <a:r>
              <a:rPr lang="en-US" sz="3200" dirty="0" err="1" smtClean="0"/>
              <a:t>էկոլոգիական</a:t>
            </a:r>
            <a:r>
              <a:rPr lang="en-US" sz="3200" dirty="0" smtClean="0"/>
              <a:t> </a:t>
            </a:r>
            <a:r>
              <a:rPr lang="en-US" sz="3200" dirty="0" err="1" smtClean="0"/>
              <a:t>իրավունքի</a:t>
            </a:r>
            <a:r>
              <a:rPr lang="en-US" sz="3200" dirty="0" smtClean="0"/>
              <a:t> </a:t>
            </a:r>
            <a:r>
              <a:rPr lang="en-US" sz="3200" dirty="0" err="1" smtClean="0"/>
              <a:t>սուբյեկտների</a:t>
            </a:r>
            <a:r>
              <a:rPr lang="en-US" sz="3200" dirty="0" smtClean="0"/>
              <a:t> </a:t>
            </a:r>
            <a:r>
              <a:rPr lang="en-US" sz="3200" dirty="0" err="1" smtClean="0"/>
              <a:t>այլ</a:t>
            </a:r>
            <a:r>
              <a:rPr lang="en-US" sz="3200" dirty="0" smtClean="0"/>
              <a:t> </a:t>
            </a:r>
            <a:r>
              <a:rPr lang="en-US" sz="3200" dirty="0" err="1" smtClean="0"/>
              <a:t>օրինական</a:t>
            </a:r>
            <a:r>
              <a:rPr lang="en-US" sz="3200" dirty="0" smtClean="0"/>
              <a:t> </a:t>
            </a:r>
            <a:r>
              <a:rPr lang="en-US" sz="3200" dirty="0" err="1" smtClean="0"/>
              <a:t>իրավունքների</a:t>
            </a:r>
            <a:r>
              <a:rPr lang="en-US" sz="3200" dirty="0" smtClean="0"/>
              <a:t> և </a:t>
            </a:r>
            <a:r>
              <a:rPr lang="en-US" sz="3200" dirty="0" err="1" smtClean="0"/>
              <a:t>շահերի</a:t>
            </a:r>
            <a:r>
              <a:rPr lang="en-US" sz="3200" dirty="0" smtClean="0"/>
              <a:t> </a:t>
            </a:r>
            <a:r>
              <a:rPr lang="en-US" sz="3200" dirty="0" err="1" smtClean="0"/>
              <a:t>խախտում</a:t>
            </a:r>
            <a:endParaRPr lang="en-US" sz="3200" dirty="0" smtClean="0"/>
          </a:p>
          <a:p>
            <a:r>
              <a:rPr lang="hy-AM" sz="3200" dirty="0" smtClean="0"/>
              <a:t>Պ</a:t>
            </a:r>
            <a:r>
              <a:rPr lang="en-US" sz="3200" dirty="0" err="1" smtClean="0"/>
              <a:t>ատճառական</a:t>
            </a:r>
            <a:r>
              <a:rPr lang="en-US" sz="3200" dirty="0" smtClean="0"/>
              <a:t> </a:t>
            </a:r>
            <a:r>
              <a:rPr lang="en-US" sz="3200" dirty="0" err="1" smtClean="0"/>
              <a:t>կապ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7672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5" y="548680"/>
            <a:ext cx="7478216" cy="1512168"/>
          </a:xfrm>
        </p:spPr>
        <p:txBody>
          <a:bodyPr>
            <a:normAutofit/>
          </a:bodyPr>
          <a:lstStyle/>
          <a:p>
            <a:r>
              <a:rPr lang="en-US" dirty="0" err="1" smtClean="0"/>
              <a:t>Էկոլոգիական</a:t>
            </a:r>
            <a:r>
              <a:rPr lang="en-US" dirty="0" smtClean="0"/>
              <a:t> </a:t>
            </a:r>
            <a:r>
              <a:rPr lang="en-US" dirty="0" err="1" smtClean="0"/>
              <a:t>վնասը</a:t>
            </a:r>
            <a:r>
              <a:rPr lang="en-US" dirty="0" smtClean="0"/>
              <a:t> </a:t>
            </a:r>
            <a:r>
              <a:rPr lang="en-US" dirty="0" err="1" smtClean="0"/>
              <a:t>բաժանվում</a:t>
            </a:r>
            <a:r>
              <a:rPr lang="en-US" dirty="0" smtClean="0"/>
              <a:t> է 2 </a:t>
            </a:r>
            <a:r>
              <a:rPr lang="en-US" dirty="0" err="1" smtClean="0"/>
              <a:t>տեսակի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2204864"/>
            <a:ext cx="7128792" cy="3960440"/>
          </a:xfrm>
        </p:spPr>
        <p:txBody>
          <a:bodyPr>
            <a:noAutofit/>
          </a:bodyPr>
          <a:lstStyle/>
          <a:p>
            <a:r>
              <a:rPr lang="hy-AM" sz="2800" dirty="0" smtClean="0"/>
              <a:t>Վ</a:t>
            </a:r>
            <a:r>
              <a:rPr lang="en-US" sz="2800" dirty="0" err="1" smtClean="0"/>
              <a:t>նաս</a:t>
            </a:r>
            <a:r>
              <a:rPr lang="en-US" sz="2800" dirty="0" smtClean="0"/>
              <a:t> </a:t>
            </a:r>
            <a:r>
              <a:rPr lang="en-US" sz="2800" dirty="0" err="1" smtClean="0"/>
              <a:t>շրջակա</a:t>
            </a:r>
            <a:r>
              <a:rPr lang="en-US" sz="2800" dirty="0" smtClean="0"/>
              <a:t> </a:t>
            </a:r>
            <a:r>
              <a:rPr lang="en-US" sz="2800" dirty="0" err="1" smtClean="0"/>
              <a:t>միջավայրին</a:t>
            </a:r>
            <a:r>
              <a:rPr lang="en-US" sz="2800" dirty="0" smtClean="0"/>
              <a:t>` </a:t>
            </a:r>
            <a:r>
              <a:rPr lang="en-US" sz="2800" dirty="0" err="1" smtClean="0"/>
              <a:t>արտահայտված</a:t>
            </a:r>
            <a:r>
              <a:rPr lang="en-US" sz="2800" dirty="0" smtClean="0"/>
              <a:t> </a:t>
            </a:r>
            <a:r>
              <a:rPr lang="en-US" sz="2800" dirty="0" err="1" smtClean="0"/>
              <a:t>շրջակա</a:t>
            </a:r>
            <a:r>
              <a:rPr lang="en-US" sz="2800" dirty="0" smtClean="0"/>
              <a:t> </a:t>
            </a:r>
            <a:r>
              <a:rPr lang="en-US" sz="2800" dirty="0" err="1" smtClean="0"/>
              <a:t>միջավայրի</a:t>
            </a:r>
            <a:r>
              <a:rPr lang="en-US" sz="2800" dirty="0" smtClean="0"/>
              <a:t> </a:t>
            </a:r>
            <a:r>
              <a:rPr lang="en-US" sz="2800" dirty="0" err="1" smtClean="0"/>
              <a:t>աղտոտման</a:t>
            </a:r>
            <a:r>
              <a:rPr lang="en-US" sz="2800" dirty="0" smtClean="0"/>
              <a:t>, </a:t>
            </a:r>
            <a:r>
              <a:rPr lang="en-US" sz="2800" dirty="0" err="1" smtClean="0"/>
              <a:t>փչացման</a:t>
            </a:r>
            <a:r>
              <a:rPr lang="en-US" sz="2800" dirty="0" smtClean="0"/>
              <a:t>, </a:t>
            </a:r>
            <a:r>
              <a:rPr lang="en-US" sz="2800" dirty="0" err="1" smtClean="0"/>
              <a:t>բնական</a:t>
            </a:r>
            <a:r>
              <a:rPr lang="en-US" sz="2800" dirty="0" smtClean="0"/>
              <a:t> </a:t>
            </a:r>
            <a:r>
              <a:rPr lang="en-US" sz="2800" dirty="0" err="1" smtClean="0"/>
              <a:t>ռեսուրսների</a:t>
            </a:r>
            <a:r>
              <a:rPr lang="en-US" sz="2800" dirty="0" smtClean="0"/>
              <a:t> </a:t>
            </a:r>
            <a:r>
              <a:rPr lang="en-US" sz="2800" dirty="0" err="1" smtClean="0"/>
              <a:t>նվազման</a:t>
            </a:r>
            <a:r>
              <a:rPr lang="en-US" sz="2800" dirty="0" smtClean="0"/>
              <a:t>, </a:t>
            </a:r>
            <a:r>
              <a:rPr lang="en-US" sz="2800" dirty="0" err="1" smtClean="0"/>
              <a:t>էկոլոգիական</a:t>
            </a:r>
            <a:r>
              <a:rPr lang="en-US" sz="2800" dirty="0" smtClean="0"/>
              <a:t> </a:t>
            </a:r>
            <a:r>
              <a:rPr lang="en-US" sz="2800" dirty="0" err="1" smtClean="0"/>
              <a:t>համակարգերի</a:t>
            </a:r>
            <a:r>
              <a:rPr lang="en-US" sz="2800" dirty="0" smtClean="0"/>
              <a:t> </a:t>
            </a:r>
            <a:r>
              <a:rPr lang="en-US" sz="2800" dirty="0" err="1" smtClean="0"/>
              <a:t>կործանման</a:t>
            </a:r>
            <a:r>
              <a:rPr lang="en-US" sz="2800" dirty="0" smtClean="0"/>
              <a:t> </a:t>
            </a:r>
            <a:r>
              <a:rPr lang="en-US" sz="2800" dirty="0" err="1" smtClean="0"/>
              <a:t>ձևով</a:t>
            </a:r>
            <a:endParaRPr lang="en-US" sz="2800" dirty="0" smtClean="0"/>
          </a:p>
          <a:p>
            <a:r>
              <a:rPr lang="hy-AM" sz="2800" dirty="0" smtClean="0"/>
              <a:t>Է</a:t>
            </a:r>
            <a:r>
              <a:rPr lang="en-US" sz="2800" dirty="0" err="1" smtClean="0"/>
              <a:t>կոգեն</a:t>
            </a:r>
            <a:r>
              <a:rPr lang="en-US" sz="2800" dirty="0" smtClean="0"/>
              <a:t> </a:t>
            </a:r>
            <a:r>
              <a:rPr lang="en-US" sz="2800" dirty="0" err="1" smtClean="0"/>
              <a:t>վնաս</a:t>
            </a:r>
            <a:r>
              <a:rPr lang="en-US" sz="2800" dirty="0" smtClean="0"/>
              <a:t>, </a:t>
            </a:r>
            <a:r>
              <a:rPr lang="en-US" sz="2800" dirty="0" err="1" smtClean="0"/>
              <a:t>որին</a:t>
            </a:r>
            <a:r>
              <a:rPr lang="en-US" sz="2800" dirty="0" smtClean="0"/>
              <a:t> </a:t>
            </a:r>
            <a:r>
              <a:rPr lang="en-US" sz="2800" dirty="0" err="1" smtClean="0"/>
              <a:t>վերաբերում</a:t>
            </a:r>
            <a:r>
              <a:rPr lang="en-US" sz="2800" dirty="0" smtClean="0"/>
              <a:t> է </a:t>
            </a:r>
            <a:r>
              <a:rPr lang="en-US" sz="2800" dirty="0" err="1" smtClean="0"/>
              <a:t>քաղաքացիների</a:t>
            </a:r>
            <a:r>
              <a:rPr lang="en-US" sz="2800" dirty="0" smtClean="0"/>
              <a:t> և </a:t>
            </a:r>
            <a:r>
              <a:rPr lang="en-US" sz="2800" dirty="0" err="1" smtClean="0"/>
              <a:t>իրավաբանական</a:t>
            </a:r>
            <a:r>
              <a:rPr lang="en-US" sz="2800" dirty="0" smtClean="0"/>
              <a:t> </a:t>
            </a:r>
            <a:r>
              <a:rPr lang="en-US" sz="2800" dirty="0" err="1" smtClean="0"/>
              <a:t>անձանց</a:t>
            </a:r>
            <a:r>
              <a:rPr lang="en-US" sz="2800" dirty="0" smtClean="0"/>
              <a:t> </a:t>
            </a:r>
            <a:r>
              <a:rPr lang="en-US" sz="2800" dirty="0" err="1" smtClean="0"/>
              <a:t>առողջությանն</a:t>
            </a:r>
            <a:r>
              <a:rPr lang="en-US" sz="2800" dirty="0" smtClean="0"/>
              <a:t> </a:t>
            </a:r>
            <a:r>
              <a:rPr lang="en-US" sz="2800" dirty="0" err="1" smtClean="0"/>
              <a:t>ու</a:t>
            </a:r>
            <a:r>
              <a:rPr lang="en-US" sz="2800" dirty="0" smtClean="0"/>
              <a:t> </a:t>
            </a:r>
            <a:r>
              <a:rPr lang="en-US" sz="2800" dirty="0" err="1" smtClean="0"/>
              <a:t>կյանքին</a:t>
            </a:r>
            <a:r>
              <a:rPr lang="en-US" sz="2800" dirty="0" smtClean="0"/>
              <a:t> </a:t>
            </a:r>
            <a:r>
              <a:rPr lang="en-US" sz="2800" dirty="0" err="1" smtClean="0"/>
              <a:t>պատճառված</a:t>
            </a:r>
            <a:r>
              <a:rPr lang="en-US" sz="2800" dirty="0" smtClean="0"/>
              <a:t> </a:t>
            </a:r>
            <a:r>
              <a:rPr lang="en-US" sz="2800" dirty="0" err="1" smtClean="0"/>
              <a:t>վնասը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053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66249" cy="5688632"/>
          </a:xfrm>
        </p:spPr>
        <p:txBody>
          <a:bodyPr/>
          <a:lstStyle/>
          <a:p>
            <a:pPr algn="l"/>
            <a:r>
              <a:rPr lang="ru-RU" sz="4000" dirty="0" err="1" smtClean="0"/>
              <a:t>Էկոլոգիական</a:t>
            </a:r>
            <a:r>
              <a:rPr lang="ru-RU" sz="4000" dirty="0" smtClean="0"/>
              <a:t> </a:t>
            </a:r>
            <a:r>
              <a:rPr lang="ru-RU" sz="4000" dirty="0" err="1" smtClean="0"/>
              <a:t>վնասին</a:t>
            </a:r>
            <a:r>
              <a:rPr lang="ru-RU" sz="4000" dirty="0" smtClean="0"/>
              <a:t> </a:t>
            </a:r>
            <a:r>
              <a:rPr lang="ru-RU" sz="4000" dirty="0" err="1" smtClean="0"/>
              <a:t>բնորոշ</a:t>
            </a:r>
            <a:r>
              <a:rPr lang="ru-RU" sz="4000" dirty="0" smtClean="0"/>
              <a:t> </a:t>
            </a:r>
            <a:r>
              <a:rPr lang="ru-RU" sz="4000" dirty="0" err="1" smtClean="0"/>
              <a:t>առանձնահտկություններ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2800" dirty="0" smtClean="0"/>
              <a:t>1.</a:t>
            </a:r>
            <a:r>
              <a:rPr lang="ru-RU" sz="2800" dirty="0" err="1" smtClean="0"/>
              <a:t>Կորուստները</a:t>
            </a:r>
            <a:r>
              <a:rPr lang="ru-RU" sz="2800" dirty="0" smtClean="0"/>
              <a:t> </a:t>
            </a:r>
            <a:r>
              <a:rPr lang="ru-RU" sz="2800" dirty="0" err="1" smtClean="0"/>
              <a:t>կրում</a:t>
            </a:r>
            <a:r>
              <a:rPr lang="ru-RU" sz="2800" dirty="0" smtClean="0"/>
              <a:t> </a:t>
            </a:r>
            <a:r>
              <a:rPr lang="ru-RU" sz="2800" dirty="0" err="1" smtClean="0"/>
              <a:t>են</a:t>
            </a:r>
            <a:r>
              <a:rPr lang="ru-RU" sz="2800" dirty="0" smtClean="0"/>
              <a:t> </a:t>
            </a:r>
            <a:r>
              <a:rPr lang="ru-RU" sz="2800" dirty="0" err="1" smtClean="0"/>
              <a:t>պոտենցիալ</a:t>
            </a:r>
            <a:r>
              <a:rPr lang="ru-RU" sz="2800" dirty="0" smtClean="0"/>
              <a:t> </a:t>
            </a:r>
            <a:r>
              <a:rPr lang="ru-RU" sz="2800" dirty="0" err="1" smtClean="0"/>
              <a:t>բնույթ</a:t>
            </a:r>
            <a:r>
              <a:rPr lang="ru-RU" sz="2800" dirty="0" smtClean="0"/>
              <a:t>: </a:t>
            </a:r>
            <a:r>
              <a:rPr lang="ru-RU" sz="2800" dirty="0" err="1" smtClean="0"/>
              <a:t>Դրանք</a:t>
            </a:r>
            <a:r>
              <a:rPr lang="ru-RU" sz="2800" dirty="0" smtClean="0"/>
              <a:t> ի </a:t>
            </a:r>
            <a:r>
              <a:rPr lang="ru-RU" sz="2800" dirty="0" err="1" smtClean="0"/>
              <a:t>հայտ</a:t>
            </a:r>
            <a:r>
              <a:rPr lang="ru-RU" sz="2800" dirty="0" smtClean="0"/>
              <a:t> </a:t>
            </a:r>
            <a:r>
              <a:rPr lang="ru-RU" sz="2800" dirty="0" err="1" smtClean="0"/>
              <a:t>են</a:t>
            </a:r>
            <a:r>
              <a:rPr lang="ru-RU" sz="2800" dirty="0" smtClean="0"/>
              <a:t> </a:t>
            </a:r>
            <a:r>
              <a:rPr lang="ru-RU" sz="2800" dirty="0" err="1" smtClean="0"/>
              <a:t>գալիս</a:t>
            </a:r>
            <a:r>
              <a:rPr lang="ru-RU" sz="2800" dirty="0" smtClean="0"/>
              <a:t> </a:t>
            </a:r>
            <a:r>
              <a:rPr lang="ru-RU" sz="2800" dirty="0" err="1" smtClean="0"/>
              <a:t>արարքի</a:t>
            </a:r>
            <a:r>
              <a:rPr lang="ru-RU" sz="2800" dirty="0" smtClean="0"/>
              <a:t> </a:t>
            </a:r>
            <a:r>
              <a:rPr lang="ru-RU" sz="2800" dirty="0" err="1" smtClean="0"/>
              <a:t>կատարումից</a:t>
            </a:r>
            <a:r>
              <a:rPr lang="ru-RU" sz="2800" dirty="0" smtClean="0"/>
              <a:t> </a:t>
            </a:r>
            <a:r>
              <a:rPr lang="ru-RU" sz="2800" dirty="0" err="1" smtClean="0"/>
              <a:t>որոշ</a:t>
            </a:r>
            <a:r>
              <a:rPr lang="ru-RU" sz="2800" dirty="0" smtClean="0"/>
              <a:t> </a:t>
            </a:r>
            <a:r>
              <a:rPr lang="ru-RU" sz="2800" dirty="0" err="1" smtClean="0"/>
              <a:t>ժամանակ</a:t>
            </a:r>
            <a:r>
              <a:rPr lang="ru-RU" sz="2800" dirty="0" smtClean="0"/>
              <a:t> </a:t>
            </a:r>
            <a:r>
              <a:rPr lang="ru-RU" sz="2800" dirty="0" err="1" smtClean="0"/>
              <a:t>անց</a:t>
            </a:r>
            <a:r>
              <a:rPr lang="ru-RU" sz="2800" dirty="0" smtClean="0"/>
              <a:t>:</a:t>
            </a:r>
            <a:br>
              <a:rPr lang="ru-RU" sz="2800" dirty="0" smtClean="0"/>
            </a:br>
            <a:r>
              <a:rPr lang="en-US" sz="2800" dirty="0" smtClean="0"/>
              <a:t>2.</a:t>
            </a:r>
            <a:r>
              <a:rPr lang="ru-RU" sz="2800" dirty="0" err="1" smtClean="0"/>
              <a:t>Հետևանքների</a:t>
            </a:r>
            <a:r>
              <a:rPr lang="ru-RU" sz="2800" dirty="0" smtClean="0"/>
              <a:t> </a:t>
            </a:r>
            <a:r>
              <a:rPr lang="ru-RU" sz="2800" dirty="0" err="1" smtClean="0"/>
              <a:t>առաջացման</a:t>
            </a:r>
            <a:r>
              <a:rPr lang="ru-RU" sz="2800" dirty="0" smtClean="0"/>
              <a:t> </a:t>
            </a:r>
            <a:r>
              <a:rPr lang="ru-RU" sz="2800" dirty="0" err="1" smtClean="0"/>
              <a:t>վայրը</a:t>
            </a:r>
            <a:r>
              <a:rPr lang="ru-RU" sz="2800" dirty="0" smtClean="0"/>
              <a:t> </a:t>
            </a:r>
            <a:r>
              <a:rPr lang="ru-RU" sz="2800" dirty="0" err="1" smtClean="0"/>
              <a:t>տարբերվում</a:t>
            </a:r>
            <a:r>
              <a:rPr lang="ru-RU" sz="2800" dirty="0" smtClean="0"/>
              <a:t> է </a:t>
            </a:r>
            <a:r>
              <a:rPr lang="ru-RU" sz="2800" dirty="0" err="1" smtClean="0"/>
              <a:t>գործողությունների</a:t>
            </a:r>
            <a:r>
              <a:rPr lang="ru-RU" sz="2800" dirty="0" smtClean="0"/>
              <a:t> </a:t>
            </a:r>
            <a:r>
              <a:rPr lang="ru-RU" sz="2800" dirty="0" err="1" smtClean="0"/>
              <a:t>կատարման</a:t>
            </a:r>
            <a:r>
              <a:rPr lang="ru-RU" sz="2800" dirty="0" smtClean="0"/>
              <a:t> </a:t>
            </a:r>
            <a:r>
              <a:rPr lang="ru-RU" sz="2800" dirty="0" err="1" smtClean="0"/>
              <a:t>վայրից</a:t>
            </a:r>
            <a:r>
              <a:rPr lang="ru-RU" sz="2800" dirty="0" smtClean="0"/>
              <a:t>:</a:t>
            </a:r>
            <a:br>
              <a:rPr lang="ru-RU" sz="2800" dirty="0" smtClean="0"/>
            </a:br>
            <a:r>
              <a:rPr lang="en-US" sz="2800" dirty="0" smtClean="0"/>
              <a:t>3.</a:t>
            </a:r>
            <a:r>
              <a:rPr lang="ru-RU" sz="2800" dirty="0" err="1" smtClean="0"/>
              <a:t>Վնասը</a:t>
            </a:r>
            <a:r>
              <a:rPr lang="ru-RU" sz="2800" dirty="0" smtClean="0"/>
              <a:t> </a:t>
            </a:r>
            <a:r>
              <a:rPr lang="ru-RU" sz="2800" dirty="0" err="1" smtClean="0"/>
              <a:t>կրում</a:t>
            </a:r>
            <a:r>
              <a:rPr lang="ru-RU" sz="2800" dirty="0" smtClean="0"/>
              <a:t> է </a:t>
            </a:r>
            <a:r>
              <a:rPr lang="ru-RU" sz="2800" dirty="0" err="1" smtClean="0"/>
              <a:t>համալիր</a:t>
            </a:r>
            <a:r>
              <a:rPr lang="ru-RU" sz="2800" dirty="0" smtClean="0"/>
              <a:t> </a:t>
            </a:r>
            <a:r>
              <a:rPr lang="ru-RU" sz="2800" dirty="0" err="1" smtClean="0"/>
              <a:t>բնույթ</a:t>
            </a:r>
            <a:r>
              <a:rPr lang="ru-RU" sz="2800" dirty="0" smtClean="0"/>
              <a:t>, </a:t>
            </a:r>
            <a:r>
              <a:rPr lang="ru-RU" sz="2800" dirty="0" err="1" smtClean="0"/>
              <a:t>որը</a:t>
            </a:r>
            <a:r>
              <a:rPr lang="ru-RU" sz="2800" dirty="0" smtClean="0"/>
              <a:t> </a:t>
            </a:r>
            <a:r>
              <a:rPr lang="ru-RU" sz="2800" dirty="0" err="1" smtClean="0"/>
              <a:t>արտահայտվում</a:t>
            </a:r>
            <a:r>
              <a:rPr lang="ru-RU" sz="2800" dirty="0" smtClean="0"/>
              <a:t> է </a:t>
            </a:r>
            <a:r>
              <a:rPr lang="ru-RU" sz="2800" dirty="0" err="1" smtClean="0"/>
              <a:t>շրջակա</a:t>
            </a:r>
            <a:r>
              <a:rPr lang="ru-RU" sz="2800" dirty="0" smtClean="0"/>
              <a:t> </a:t>
            </a:r>
            <a:r>
              <a:rPr lang="ru-RU" sz="2800" dirty="0" err="1" smtClean="0"/>
              <a:t>միջավայրի</a:t>
            </a:r>
            <a:r>
              <a:rPr lang="ru-RU" sz="2800" dirty="0" smtClean="0"/>
              <a:t> </a:t>
            </a:r>
            <a:r>
              <a:rPr lang="ru-RU" sz="2800" dirty="0" err="1" smtClean="0"/>
              <a:t>մի</a:t>
            </a:r>
            <a:r>
              <a:rPr lang="ru-RU" sz="2800" dirty="0" smtClean="0"/>
              <a:t> </a:t>
            </a:r>
            <a:r>
              <a:rPr lang="ru-RU" sz="2800" dirty="0" err="1" smtClean="0"/>
              <a:t>քանի</a:t>
            </a:r>
            <a:r>
              <a:rPr lang="ru-RU" sz="2800" dirty="0" smtClean="0"/>
              <a:t> </a:t>
            </a:r>
            <a:r>
              <a:rPr lang="ru-RU" sz="2800" dirty="0" err="1" smtClean="0"/>
              <a:t>բաղադրատարրերին</a:t>
            </a:r>
            <a:r>
              <a:rPr lang="ru-RU" sz="2800" dirty="0" smtClean="0"/>
              <a:t> </a:t>
            </a:r>
            <a:r>
              <a:rPr lang="ru-RU" sz="2800" dirty="0" err="1" smtClean="0"/>
              <a:t>միաժամանակ</a:t>
            </a:r>
            <a:r>
              <a:rPr lang="ru-RU" sz="2800" dirty="0" smtClean="0"/>
              <a:t> </a:t>
            </a:r>
            <a:r>
              <a:rPr lang="ru-RU" sz="2800" dirty="0" err="1" smtClean="0"/>
              <a:t>վնաս</a:t>
            </a:r>
            <a:r>
              <a:rPr lang="ru-RU" sz="2800" dirty="0" smtClean="0"/>
              <a:t> </a:t>
            </a:r>
            <a:r>
              <a:rPr lang="ru-RU" sz="2800" dirty="0" err="1" smtClean="0"/>
              <a:t>հասցնելով</a:t>
            </a:r>
            <a:r>
              <a:rPr lang="ru-RU" sz="2800" dirty="0" smtClean="0"/>
              <a:t>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32226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2218258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Պատասխանատվությունը</a:t>
            </a:r>
            <a:r>
              <a:rPr lang="en-US" sz="3200" dirty="0" smtClean="0"/>
              <a:t> </a:t>
            </a:r>
            <a:r>
              <a:rPr lang="en-US" sz="3200" dirty="0" err="1" smtClean="0"/>
              <a:t>էկոլոգիական</a:t>
            </a:r>
            <a:r>
              <a:rPr lang="en-US" sz="3200" dirty="0" smtClean="0"/>
              <a:t> </a:t>
            </a:r>
            <a:r>
              <a:rPr lang="en-US" sz="3200" dirty="0" err="1" smtClean="0"/>
              <a:t>իրավախախտման</a:t>
            </a:r>
            <a:r>
              <a:rPr lang="en-US" sz="3200" dirty="0" smtClean="0"/>
              <a:t> </a:t>
            </a:r>
            <a:r>
              <a:rPr lang="en-US" sz="3200" dirty="0" err="1" smtClean="0"/>
              <a:t>համար</a:t>
            </a:r>
            <a:r>
              <a:rPr lang="en-US" sz="3200" dirty="0" smtClean="0"/>
              <a:t> </a:t>
            </a:r>
            <a:r>
              <a:rPr lang="en-US" sz="3200" dirty="0" err="1" smtClean="0"/>
              <a:t>իրականացնում</a:t>
            </a:r>
            <a:r>
              <a:rPr lang="en-US" sz="3200" dirty="0" smtClean="0"/>
              <a:t> է </a:t>
            </a:r>
            <a:r>
              <a:rPr lang="en-US" sz="3200" dirty="0" err="1" smtClean="0"/>
              <a:t>մի</a:t>
            </a:r>
            <a:r>
              <a:rPr lang="en-US" sz="3200" dirty="0" smtClean="0"/>
              <a:t> </a:t>
            </a:r>
            <a:r>
              <a:rPr lang="en-US" sz="3200" dirty="0" err="1" smtClean="0"/>
              <a:t>շարք</a:t>
            </a:r>
            <a:r>
              <a:rPr lang="en-US" sz="3200" dirty="0" smtClean="0"/>
              <a:t> </a:t>
            </a:r>
            <a:r>
              <a:rPr lang="en-US" sz="3200" dirty="0" err="1" smtClean="0"/>
              <a:t>հիմնական</a:t>
            </a:r>
            <a:r>
              <a:rPr lang="en-US" sz="3200" dirty="0" smtClean="0"/>
              <a:t> </a:t>
            </a:r>
            <a:r>
              <a:rPr lang="en-US" sz="3200" dirty="0" err="1" smtClean="0"/>
              <a:t>ֆունկցիաներ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420888"/>
            <a:ext cx="8147248" cy="4248472"/>
          </a:xfrm>
        </p:spPr>
        <p:txBody>
          <a:bodyPr>
            <a:noAutofit/>
          </a:bodyPr>
          <a:lstStyle/>
          <a:p>
            <a:r>
              <a:rPr lang="hy-AM" sz="2400" dirty="0" smtClean="0"/>
              <a:t>Խ</a:t>
            </a:r>
            <a:r>
              <a:rPr lang="en-US" sz="2400" dirty="0" err="1" smtClean="0"/>
              <a:t>թանիչ</a:t>
            </a:r>
            <a:r>
              <a:rPr lang="en-US" sz="2400" dirty="0" smtClean="0"/>
              <a:t>. </a:t>
            </a:r>
            <a:r>
              <a:rPr lang="en-US" sz="2400" dirty="0" err="1"/>
              <a:t>ա</a:t>
            </a:r>
            <a:r>
              <a:rPr lang="en-US" sz="2400" dirty="0" err="1" smtClean="0"/>
              <a:t>պահովում</a:t>
            </a:r>
            <a:r>
              <a:rPr lang="en-US" sz="2400" dirty="0" smtClean="0"/>
              <a:t> է </a:t>
            </a:r>
            <a:r>
              <a:rPr lang="en-US" sz="2400" dirty="0" err="1" smtClean="0"/>
              <a:t>շրջակա</a:t>
            </a:r>
            <a:r>
              <a:rPr lang="en-US" sz="2400" dirty="0" smtClean="0"/>
              <a:t> </a:t>
            </a:r>
            <a:r>
              <a:rPr lang="en-US" sz="2400" dirty="0" err="1" smtClean="0"/>
              <a:t>միջավայրի</a:t>
            </a:r>
            <a:r>
              <a:rPr lang="en-US" sz="2400" dirty="0" smtClean="0"/>
              <a:t> </a:t>
            </a:r>
            <a:r>
              <a:rPr lang="en-US" sz="2400" dirty="0" err="1" smtClean="0"/>
              <a:t>իրավունքի</a:t>
            </a:r>
            <a:r>
              <a:rPr lang="en-US" sz="2400" dirty="0" smtClean="0"/>
              <a:t> </a:t>
            </a:r>
            <a:r>
              <a:rPr lang="en-US" sz="2400" dirty="0" err="1" smtClean="0"/>
              <a:t>նորմերի</a:t>
            </a:r>
            <a:r>
              <a:rPr lang="en-US" sz="2400" dirty="0" smtClean="0"/>
              <a:t> </a:t>
            </a:r>
            <a:r>
              <a:rPr lang="en-US" sz="2400" dirty="0" err="1" smtClean="0"/>
              <a:t>պահպանումը</a:t>
            </a:r>
            <a:endParaRPr lang="en-US" sz="2400" dirty="0" smtClean="0"/>
          </a:p>
          <a:p>
            <a:r>
              <a:rPr lang="hy-AM" sz="2400" dirty="0" smtClean="0"/>
              <a:t>Կ</a:t>
            </a:r>
            <a:r>
              <a:rPr lang="en-US" sz="2400" dirty="0" err="1" smtClean="0"/>
              <a:t>ոմպենսացիոն</a:t>
            </a:r>
            <a:r>
              <a:rPr lang="en-US" sz="2400" dirty="0" smtClean="0"/>
              <a:t> </a:t>
            </a:r>
            <a:r>
              <a:rPr lang="ru-RU" sz="2400" dirty="0" smtClean="0"/>
              <a:t>(</a:t>
            </a:r>
            <a:r>
              <a:rPr lang="en-US" sz="2400" dirty="0" err="1" smtClean="0"/>
              <a:t>հատուցողական</a:t>
            </a:r>
            <a:r>
              <a:rPr lang="ru-RU" sz="2400" dirty="0" smtClean="0"/>
              <a:t>)</a:t>
            </a:r>
            <a:r>
              <a:rPr lang="en-US" sz="2400" dirty="0" smtClean="0"/>
              <a:t>` </a:t>
            </a:r>
            <a:r>
              <a:rPr lang="en-US" sz="2400" dirty="0" err="1" smtClean="0"/>
              <a:t>ուղղված</a:t>
            </a:r>
            <a:r>
              <a:rPr lang="en-US" sz="2400" dirty="0" smtClean="0"/>
              <a:t> </a:t>
            </a:r>
            <a:r>
              <a:rPr lang="en-US" sz="2400" dirty="0" err="1" smtClean="0"/>
              <a:t>բնական</a:t>
            </a:r>
            <a:r>
              <a:rPr lang="en-US" sz="2400" dirty="0" smtClean="0"/>
              <a:t> </a:t>
            </a:r>
            <a:r>
              <a:rPr lang="en-US" sz="2400" dirty="0" err="1" smtClean="0"/>
              <a:t>միջավայրի</a:t>
            </a:r>
            <a:r>
              <a:rPr lang="en-US" sz="2400" dirty="0" smtClean="0"/>
              <a:t> </a:t>
            </a:r>
            <a:r>
              <a:rPr lang="en-US" sz="2400" dirty="0" err="1" smtClean="0"/>
              <a:t>կորուստների</a:t>
            </a:r>
            <a:r>
              <a:rPr lang="en-US" sz="2400" dirty="0" smtClean="0"/>
              <a:t> </a:t>
            </a:r>
            <a:r>
              <a:rPr lang="en-US" sz="2400" dirty="0" err="1" smtClean="0"/>
              <a:t>հատուցմանը</a:t>
            </a:r>
            <a:r>
              <a:rPr lang="en-US" sz="2400" dirty="0" smtClean="0"/>
              <a:t>, </a:t>
            </a:r>
            <a:r>
              <a:rPr lang="en-US" sz="2400" dirty="0" err="1" smtClean="0"/>
              <a:t>մարդու</a:t>
            </a:r>
            <a:r>
              <a:rPr lang="en-US" sz="2400" dirty="0" smtClean="0"/>
              <a:t> </a:t>
            </a:r>
            <a:r>
              <a:rPr lang="en-US" sz="2400" dirty="0" err="1" smtClean="0"/>
              <a:t>առողջությանը</a:t>
            </a:r>
            <a:r>
              <a:rPr lang="en-US" sz="2400" dirty="0" smtClean="0"/>
              <a:t> </a:t>
            </a:r>
            <a:r>
              <a:rPr lang="en-US" sz="2400" dirty="0" err="1" smtClean="0"/>
              <a:t>հասցված</a:t>
            </a:r>
            <a:r>
              <a:rPr lang="en-US" sz="2400" dirty="0" smtClean="0"/>
              <a:t> </a:t>
            </a:r>
            <a:r>
              <a:rPr lang="en-US" sz="2400" dirty="0" err="1" smtClean="0"/>
              <a:t>վնասի</a:t>
            </a:r>
            <a:r>
              <a:rPr lang="en-US" sz="2400" dirty="0" smtClean="0"/>
              <a:t> </a:t>
            </a:r>
            <a:r>
              <a:rPr lang="en-US" sz="2400" dirty="0" err="1" smtClean="0"/>
              <a:t>հատուցում</a:t>
            </a:r>
            <a:endParaRPr lang="en-US" sz="2400" dirty="0" smtClean="0"/>
          </a:p>
          <a:p>
            <a:r>
              <a:rPr lang="hy-AM" sz="2400" dirty="0" smtClean="0"/>
              <a:t>Պ</a:t>
            </a:r>
            <a:r>
              <a:rPr lang="en-US" sz="2400" dirty="0" err="1" smtClean="0"/>
              <a:t>րևենտիվ</a:t>
            </a:r>
            <a:r>
              <a:rPr lang="en-US" sz="2400" dirty="0" smtClean="0"/>
              <a:t> </a:t>
            </a:r>
            <a:r>
              <a:rPr lang="ru-RU" sz="2400" dirty="0" smtClean="0"/>
              <a:t>(</a:t>
            </a:r>
            <a:r>
              <a:rPr lang="en-US" sz="2400" dirty="0" err="1" smtClean="0"/>
              <a:t>կանխարգելիչ</a:t>
            </a:r>
            <a:r>
              <a:rPr lang="ru-RU" sz="2400" smtClean="0"/>
              <a:t>)</a:t>
            </a:r>
            <a:r>
              <a:rPr lang="en-US" sz="2400" smtClean="0"/>
              <a:t>, </a:t>
            </a:r>
            <a:r>
              <a:rPr lang="en-US" sz="2400" dirty="0" err="1" smtClean="0"/>
              <a:t>որի</a:t>
            </a:r>
            <a:r>
              <a:rPr lang="en-US" sz="2400" dirty="0" smtClean="0"/>
              <a:t> </a:t>
            </a:r>
            <a:r>
              <a:rPr lang="en-US" sz="2400" dirty="0" err="1" smtClean="0"/>
              <a:t>էությունը</a:t>
            </a:r>
            <a:r>
              <a:rPr lang="en-US" sz="2400" dirty="0" smtClean="0"/>
              <a:t> </a:t>
            </a:r>
            <a:r>
              <a:rPr lang="en-US" sz="2400" dirty="0" err="1" smtClean="0"/>
              <a:t>կայանում</a:t>
            </a:r>
            <a:r>
              <a:rPr lang="en-US" sz="2400" dirty="0" smtClean="0"/>
              <a:t> է </a:t>
            </a:r>
            <a:r>
              <a:rPr lang="en-US" sz="2400" dirty="0" err="1" smtClean="0"/>
              <a:t>էկոլոգիական</a:t>
            </a:r>
            <a:r>
              <a:rPr lang="en-US" sz="2400" dirty="0" smtClean="0"/>
              <a:t> </a:t>
            </a:r>
            <a:r>
              <a:rPr lang="en-US" sz="2400" dirty="0" err="1" smtClean="0"/>
              <a:t>իրավախախտման</a:t>
            </a:r>
            <a:r>
              <a:rPr lang="en-US" sz="2400" dirty="0" smtClean="0"/>
              <a:t> </a:t>
            </a:r>
            <a:r>
              <a:rPr lang="en-US" sz="2400" dirty="0" err="1" smtClean="0"/>
              <a:t>կատարման</a:t>
            </a:r>
            <a:r>
              <a:rPr lang="en-US" sz="2400" dirty="0" smtClean="0"/>
              <a:t> </a:t>
            </a:r>
            <a:r>
              <a:rPr lang="en-US" sz="2400" dirty="0" err="1" smtClean="0"/>
              <a:t>մեջ</a:t>
            </a:r>
            <a:r>
              <a:rPr lang="en-US" sz="2400" dirty="0" smtClean="0"/>
              <a:t> </a:t>
            </a:r>
            <a:r>
              <a:rPr lang="en-US" sz="2400" dirty="0" err="1" smtClean="0"/>
              <a:t>մեղավոր</a:t>
            </a:r>
            <a:r>
              <a:rPr lang="en-US" sz="2400" dirty="0" smtClean="0"/>
              <a:t> </a:t>
            </a:r>
            <a:r>
              <a:rPr lang="en-US" sz="2400" dirty="0" err="1" smtClean="0"/>
              <a:t>անձանց</a:t>
            </a:r>
            <a:r>
              <a:rPr lang="en-US" sz="2400" dirty="0" smtClean="0"/>
              <a:t> </a:t>
            </a:r>
            <a:r>
              <a:rPr lang="en-US" sz="2400" dirty="0" err="1" smtClean="0"/>
              <a:t>պատժելու</a:t>
            </a:r>
            <a:r>
              <a:rPr lang="en-US" sz="2400" dirty="0" smtClean="0"/>
              <a:t> </a:t>
            </a:r>
            <a:r>
              <a:rPr lang="en-US" sz="2400" dirty="0" err="1" smtClean="0"/>
              <a:t>մեջ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1341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367</TotalTime>
  <Words>621</Words>
  <Application>Microsoft Office PowerPoint</Application>
  <PresentationFormat>Экран (4:3)</PresentationFormat>
  <Paragraphs>47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Պատասխանատվությունը ԳՁՕ-ների գործածության կենսաանվտանգության կանոնները խախտելու համար</vt:lpstr>
      <vt:lpstr>ԳՁՕ</vt:lpstr>
      <vt:lpstr>Կարթագենյան արձանագրության 3–րդ հոդված է) կետ</vt:lpstr>
      <vt:lpstr>Եվրոպական պառլամենտի և խորհրդի ռեգլամենտներ </vt:lpstr>
      <vt:lpstr>2012թ. սեպտեմբերի սկզբին ԳՁՕ-ից ազատ ռեգիոնների 7-րդ կոնֆերանս</vt:lpstr>
      <vt:lpstr>Էկոլոգիական իրավախախտման համար բնորոշ է 3 էլեմենտի առկայություն` </vt:lpstr>
      <vt:lpstr>Էկոլոգիական վնասը բաժանվում է 2 տեսակի</vt:lpstr>
      <vt:lpstr>Էկոլոգիական վնասին բնորոշ առանձնահտկություններ 1.Կորուստները կրում են պոտենցիալ բնույթ: Դրանք ի հայտ են գալիս արարքի կատարումից որոշ ժամանակ անց: 2.Հետևանքների առաջացման վայրը տարբերվում է գործողությունների կատարման վայրից: 3.Վնասը կրում է համալիր բնույթ, որը արտահայտվում է շրջակա միջավայրի մի քանի բաղադրատարրերին միաժամանակ վնաս հասցնելով:</vt:lpstr>
      <vt:lpstr>Պատասխանատվությունը էկոլոգիական իրավախախտման համար իրականացնում է մի շարք հիմնական ֆունկցիաներ</vt:lpstr>
      <vt:lpstr>Պատասխանատվության տեսակերը</vt:lpstr>
      <vt:lpstr>«ԳՁՕ-ների գործածության կենսաանվտանգության մասին» ՀՀ օրենքի նախագիծ</vt:lpstr>
      <vt:lpstr>ԳԼՈՒԽ 10 ԳԵՆԵՏԻԿՈՐԵՆ ՁԵՎԱՓՈԽՎԱԾ ՕՐԳԱՆԻԶՄՆԵՐԻ ԳՈՐԾԱԾՈՒԹՅԱՆ ԿԵՆՍԱՆՎՏԱՆԳՈՒԹՅԱՆ ՈԼՈՐՏՈՒՄ ՊԱՏԱՍԽԱՆԱՏՎՈՒԹՅՈՒՆԸ </vt:lpstr>
      <vt:lpstr>ՆԱԽԱԳԻԾ  ՀԱՅԱՍՏԱՆԻ ՀԱՆՐԱՊԵՏՈՒԹՅԱՆ ՕՐԵՆՔԸ ՎԱՐՉԱԿԱՆ ԻՐԱՎԱԽԱԽՏՈՒՄՆԵՐԻ ՎԵՐԱԲԵՐՅԱԼ ՀԱՅԱՍՏԱՆԻ ՀԱՆՐԱՊԵՏՈՒԹՅԱՆ  ՕՐԵՆՍԳՐՔՈՒՄ ԼՐԱՑՈՒՄ ԿԱՏԱՐԵԼՈՒ ՄԱՍԻՆ </vt:lpstr>
      <vt:lpstr>ՆԱԽԱԳԻԾ  ՀԱՅԱՍՏԱՆԻ ՀԱՆՐԱՊԵՏՈՒԹՅԱՆ ՕՐԵՆՔԸ ՀԱՅԱՍՏԱՆԻ ՀԱՆՐԱՊԵՏՈՒԹՅԱՆ ՔՐԵԱԿԱՆ ՕՐԵՆՍԳՐՔՈՒՄ ԼՐԱՑՈՒՄ  ԿԱՏԱՐԵԼՈՒ ՄԱՍԻՆ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Պատասխանատվությունը ԳՁՕ-ների գործածության կենսաանվտանգության կանոնները խախտելու համար</dc:title>
  <dc:creator>Kristina</dc:creator>
  <cp:lastModifiedBy>Kristina</cp:lastModifiedBy>
  <cp:revision>32</cp:revision>
  <dcterms:created xsi:type="dcterms:W3CDTF">2013-12-03T14:54:31Z</dcterms:created>
  <dcterms:modified xsi:type="dcterms:W3CDTF">2013-12-05T05:19:45Z</dcterms:modified>
</cp:coreProperties>
</file>