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F05F7-EBB7-43CE-9146-F9E31E114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78FE18F-CC82-4C09-B0AC-8788CB6B95FF}">
      <dgm:prSet/>
      <dgm:spPr/>
      <dgm:t>
        <a:bodyPr/>
        <a:lstStyle/>
        <a:p>
          <a:pPr rtl="0"/>
          <a:r>
            <a:rPr lang="en-US" dirty="0" err="1" smtClean="0"/>
            <a:t>Գենետիկորեն</a:t>
          </a:r>
          <a:r>
            <a:rPr lang="en-US" dirty="0" smtClean="0"/>
            <a:t> </a:t>
          </a:r>
          <a:r>
            <a:rPr lang="en-US" dirty="0" err="1" smtClean="0"/>
            <a:t>մոդիֆիկացված</a:t>
          </a:r>
          <a:r>
            <a:rPr lang="en-US" dirty="0" smtClean="0"/>
            <a:t> </a:t>
          </a:r>
          <a:r>
            <a:rPr lang="en-US" dirty="0" err="1" smtClean="0"/>
            <a:t>լոլիկները</a:t>
          </a:r>
          <a:r>
            <a:rPr lang="en-US" dirty="0" smtClean="0"/>
            <a:t> </a:t>
          </a:r>
          <a:r>
            <a:rPr lang="en-US" dirty="0" err="1" smtClean="0"/>
            <a:t>բազմանում</a:t>
          </a:r>
          <a:r>
            <a:rPr lang="en-US" dirty="0" smtClean="0"/>
            <a:t> </a:t>
          </a:r>
          <a:r>
            <a:rPr lang="en-US" dirty="0" err="1" smtClean="0"/>
            <a:t>են</a:t>
          </a:r>
          <a:r>
            <a:rPr lang="en-US" dirty="0" smtClean="0"/>
            <a:t> </a:t>
          </a:r>
          <a:r>
            <a:rPr lang="en-US" dirty="0" err="1" smtClean="0"/>
            <a:t>անսովոր</a:t>
          </a:r>
          <a:r>
            <a:rPr lang="en-US" dirty="0" smtClean="0"/>
            <a:t> </a:t>
          </a:r>
          <a:r>
            <a:rPr lang="en-US" dirty="0" err="1" smtClean="0"/>
            <a:t>արագությամբ</a:t>
          </a:r>
          <a:r>
            <a:rPr lang="en-US" dirty="0" smtClean="0"/>
            <a:t>, </a:t>
          </a:r>
          <a:r>
            <a:rPr lang="en-US" dirty="0" err="1" smtClean="0"/>
            <a:t>կայուն</a:t>
          </a:r>
          <a:r>
            <a:rPr lang="en-US" dirty="0" smtClean="0"/>
            <a:t> </a:t>
          </a:r>
          <a:r>
            <a:rPr lang="en-US" dirty="0" err="1" smtClean="0"/>
            <a:t>են</a:t>
          </a:r>
          <a:r>
            <a:rPr lang="en-US" dirty="0" smtClean="0"/>
            <a:t> </a:t>
          </a:r>
          <a:r>
            <a:rPr lang="en-US" dirty="0" err="1" smtClean="0"/>
            <a:t>ցածր</a:t>
          </a:r>
          <a:r>
            <a:rPr lang="en-US" dirty="0" smtClean="0"/>
            <a:t> </a:t>
          </a:r>
          <a:r>
            <a:rPr lang="en-US" dirty="0" err="1" smtClean="0"/>
            <a:t>ջերմաստիճանների</a:t>
          </a:r>
          <a:r>
            <a:rPr lang="en-US" dirty="0" smtClean="0"/>
            <a:t> և </a:t>
          </a:r>
          <a:r>
            <a:rPr lang="en-US" dirty="0" err="1" smtClean="0"/>
            <a:t>հիվանդությունների</a:t>
          </a:r>
          <a:r>
            <a:rPr lang="en-US" dirty="0" smtClean="0"/>
            <a:t> </a:t>
          </a:r>
          <a:r>
            <a:rPr lang="en-US" dirty="0" err="1" smtClean="0"/>
            <a:t>նկատմամբ</a:t>
          </a:r>
          <a:r>
            <a:rPr lang="en-US" dirty="0" smtClean="0"/>
            <a:t>:</a:t>
          </a:r>
          <a:endParaRPr lang="ru-RU" dirty="0"/>
        </a:p>
      </dgm:t>
    </dgm:pt>
    <dgm:pt modelId="{7A305A35-9315-4B29-869D-3E4B4FEFE902}" type="parTrans" cxnId="{6ADF1BF3-1DB9-46E0-840A-ED2C23E86F34}">
      <dgm:prSet/>
      <dgm:spPr/>
      <dgm:t>
        <a:bodyPr/>
        <a:lstStyle/>
        <a:p>
          <a:endParaRPr lang="ru-RU"/>
        </a:p>
      </dgm:t>
    </dgm:pt>
    <dgm:pt modelId="{5B4CDE01-A351-48BA-9D26-00ABF08B02BB}" type="sibTrans" cxnId="{6ADF1BF3-1DB9-46E0-840A-ED2C23E86F34}">
      <dgm:prSet/>
      <dgm:spPr/>
      <dgm:t>
        <a:bodyPr/>
        <a:lstStyle/>
        <a:p>
          <a:endParaRPr lang="ru-RU"/>
        </a:p>
      </dgm:t>
    </dgm:pt>
    <dgm:pt modelId="{3D5F4066-F0F1-432F-B71F-7CBCCDBBB81C}">
      <dgm:prSet/>
      <dgm:spPr/>
      <dgm:t>
        <a:bodyPr/>
        <a:lstStyle/>
        <a:p>
          <a:pPr rtl="0"/>
          <a:r>
            <a:rPr lang="en-US" dirty="0" err="1" smtClean="0"/>
            <a:t>Լոլիկի</a:t>
          </a:r>
          <a:r>
            <a:rPr lang="en-US" dirty="0" smtClean="0"/>
            <a:t> ԴՆԹ-ի </a:t>
          </a:r>
          <a:r>
            <a:rPr lang="en-US" dirty="0" err="1" smtClean="0"/>
            <a:t>գենի</a:t>
          </a:r>
          <a:r>
            <a:rPr lang="en-US" dirty="0" smtClean="0"/>
            <a:t> </a:t>
          </a:r>
          <a:r>
            <a:rPr lang="en-US" dirty="0" err="1" smtClean="0"/>
            <a:t>մեջ</a:t>
          </a:r>
          <a:r>
            <a:rPr lang="en-US" dirty="0" smtClean="0"/>
            <a:t> </a:t>
          </a:r>
          <a:r>
            <a:rPr lang="en-US" dirty="0" err="1" smtClean="0"/>
            <a:t>արդեն</a:t>
          </a:r>
          <a:r>
            <a:rPr lang="en-US" dirty="0" smtClean="0"/>
            <a:t> </a:t>
          </a:r>
          <a:r>
            <a:rPr lang="en-US" dirty="0" err="1" smtClean="0"/>
            <a:t>ներկառուցվում</a:t>
          </a:r>
          <a:r>
            <a:rPr lang="en-US" dirty="0" smtClean="0"/>
            <a:t> է </a:t>
          </a:r>
          <a:r>
            <a:rPr lang="en-US" dirty="0" err="1" smtClean="0"/>
            <a:t>արկտիկական</a:t>
          </a:r>
          <a:r>
            <a:rPr lang="en-US" dirty="0" smtClean="0"/>
            <a:t> </a:t>
          </a:r>
          <a:r>
            <a:rPr lang="en-US" dirty="0" err="1" smtClean="0"/>
            <a:t>ձկան</a:t>
          </a:r>
          <a:r>
            <a:rPr lang="en-US" dirty="0" smtClean="0"/>
            <a:t>, </a:t>
          </a:r>
          <a:r>
            <a:rPr lang="en-US" dirty="0" err="1" smtClean="0"/>
            <a:t>կամբալայի</a:t>
          </a:r>
          <a:r>
            <a:rPr lang="en-US" dirty="0" smtClean="0"/>
            <a:t> </a:t>
          </a:r>
          <a:r>
            <a:rPr lang="en-US" dirty="0" err="1" smtClean="0"/>
            <a:t>գենը</a:t>
          </a:r>
          <a:r>
            <a:rPr lang="en-US" dirty="0" smtClean="0"/>
            <a:t>, </a:t>
          </a:r>
          <a:r>
            <a:rPr lang="en-US" dirty="0" err="1" smtClean="0"/>
            <a:t>որի</a:t>
          </a:r>
          <a:r>
            <a:rPr lang="en-US" dirty="0" smtClean="0"/>
            <a:t> </a:t>
          </a:r>
          <a:r>
            <a:rPr lang="en-US" dirty="0" err="1" smtClean="0"/>
            <a:t>շնորհիվ</a:t>
          </a:r>
          <a:r>
            <a:rPr lang="en-US" dirty="0" smtClean="0"/>
            <a:t> </a:t>
          </a:r>
          <a:r>
            <a:rPr lang="en-US" dirty="0" err="1" smtClean="0"/>
            <a:t>լոլիկը</a:t>
          </a:r>
          <a:r>
            <a:rPr lang="en-US" dirty="0" smtClean="0"/>
            <a:t> </a:t>
          </a:r>
          <a:r>
            <a:rPr lang="en-US" dirty="0" err="1" smtClean="0"/>
            <a:t>հեշտ</a:t>
          </a:r>
          <a:r>
            <a:rPr lang="en-US" dirty="0" smtClean="0"/>
            <a:t> է </a:t>
          </a:r>
          <a:r>
            <a:rPr lang="en-US" dirty="0" err="1" smtClean="0"/>
            <a:t>դիմակայում</a:t>
          </a:r>
          <a:r>
            <a:rPr lang="en-US" dirty="0" smtClean="0"/>
            <a:t> </a:t>
          </a:r>
          <a:r>
            <a:rPr lang="en-US" dirty="0" err="1" smtClean="0"/>
            <a:t>ցրտին</a:t>
          </a:r>
          <a:endParaRPr lang="ru-RU" dirty="0"/>
        </a:p>
      </dgm:t>
    </dgm:pt>
    <dgm:pt modelId="{CA12BD12-5C90-46E5-B95A-63868B5C3BB7}" type="parTrans" cxnId="{631FC622-2BE5-47EB-B224-E134ED2C267D}">
      <dgm:prSet/>
      <dgm:spPr/>
      <dgm:t>
        <a:bodyPr/>
        <a:lstStyle/>
        <a:p>
          <a:endParaRPr lang="ru-RU"/>
        </a:p>
      </dgm:t>
    </dgm:pt>
    <dgm:pt modelId="{C85E4BBC-E0A6-47A2-B539-E20C3C176907}" type="sibTrans" cxnId="{631FC622-2BE5-47EB-B224-E134ED2C267D}">
      <dgm:prSet/>
      <dgm:spPr/>
      <dgm:t>
        <a:bodyPr/>
        <a:lstStyle/>
        <a:p>
          <a:endParaRPr lang="ru-RU"/>
        </a:p>
      </dgm:t>
    </dgm:pt>
    <dgm:pt modelId="{21513BBB-DD8A-4806-82F7-067A08B36679}" type="pres">
      <dgm:prSet presAssocID="{1A7F05F7-EBB7-43CE-9146-F9E31E114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35B06E-7B76-4552-B187-C369B98A5808}" type="pres">
      <dgm:prSet presAssocID="{378FE18F-CC82-4C09-B0AC-8788CB6B95F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CA6DA-1654-4CF0-B3C0-C44371859912}" type="pres">
      <dgm:prSet presAssocID="{5B4CDE01-A351-48BA-9D26-00ABF08B02BB}" presName="spacer" presStyleCnt="0"/>
      <dgm:spPr/>
    </dgm:pt>
    <dgm:pt modelId="{0BF0E1AC-7020-494F-97D9-00595980D296}" type="pres">
      <dgm:prSet presAssocID="{3D5F4066-F0F1-432F-B71F-7CBCCDBBB8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4023B6-A89C-4BD8-AFDF-B152A690123F}" type="presOf" srcId="{1A7F05F7-EBB7-43CE-9146-F9E31E114F2F}" destId="{21513BBB-DD8A-4806-82F7-067A08B36679}" srcOrd="0" destOrd="0" presId="urn:microsoft.com/office/officeart/2005/8/layout/vList2"/>
    <dgm:cxn modelId="{B58B8955-856A-402E-9FEB-EF11304BFD9D}" type="presOf" srcId="{3D5F4066-F0F1-432F-B71F-7CBCCDBBB81C}" destId="{0BF0E1AC-7020-494F-97D9-00595980D296}" srcOrd="0" destOrd="0" presId="urn:microsoft.com/office/officeart/2005/8/layout/vList2"/>
    <dgm:cxn modelId="{8AD046FF-6BDB-406A-AB74-FF70A37E05F1}" type="presOf" srcId="{378FE18F-CC82-4C09-B0AC-8788CB6B95FF}" destId="{F335B06E-7B76-4552-B187-C369B98A5808}" srcOrd="0" destOrd="0" presId="urn:microsoft.com/office/officeart/2005/8/layout/vList2"/>
    <dgm:cxn modelId="{631FC622-2BE5-47EB-B224-E134ED2C267D}" srcId="{1A7F05F7-EBB7-43CE-9146-F9E31E114F2F}" destId="{3D5F4066-F0F1-432F-B71F-7CBCCDBBB81C}" srcOrd="1" destOrd="0" parTransId="{CA12BD12-5C90-46E5-B95A-63868B5C3BB7}" sibTransId="{C85E4BBC-E0A6-47A2-B539-E20C3C176907}"/>
    <dgm:cxn modelId="{6ADF1BF3-1DB9-46E0-840A-ED2C23E86F34}" srcId="{1A7F05F7-EBB7-43CE-9146-F9E31E114F2F}" destId="{378FE18F-CC82-4C09-B0AC-8788CB6B95FF}" srcOrd="0" destOrd="0" parTransId="{7A305A35-9315-4B29-869D-3E4B4FEFE902}" sibTransId="{5B4CDE01-A351-48BA-9D26-00ABF08B02BB}"/>
    <dgm:cxn modelId="{F93E613B-E9D3-4C9F-BE59-33D45EE2CD62}" type="presParOf" srcId="{21513BBB-DD8A-4806-82F7-067A08B36679}" destId="{F335B06E-7B76-4552-B187-C369B98A5808}" srcOrd="0" destOrd="0" presId="urn:microsoft.com/office/officeart/2005/8/layout/vList2"/>
    <dgm:cxn modelId="{CE2E96DB-C023-4385-8ED6-0D9C0F0FCED0}" type="presParOf" srcId="{21513BBB-DD8A-4806-82F7-067A08B36679}" destId="{DD3CA6DA-1654-4CF0-B3C0-C44371859912}" srcOrd="1" destOrd="0" presId="urn:microsoft.com/office/officeart/2005/8/layout/vList2"/>
    <dgm:cxn modelId="{8E4DF9AB-5EEC-45C4-9694-E6B083D7B757}" type="presParOf" srcId="{21513BBB-DD8A-4806-82F7-067A08B36679}" destId="{0BF0E1AC-7020-494F-97D9-00595980D296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861128-0E07-4447-9788-CB655005C1C4}" type="doc">
      <dgm:prSet loTypeId="urn:microsoft.com/office/officeart/2005/8/layout/vList2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4C3CB5-E9A7-45A2-8330-2EA113130871}">
      <dgm:prSet custT="1"/>
      <dgm:spPr/>
      <dgm:t>
        <a:bodyPr/>
        <a:lstStyle/>
        <a:p>
          <a:pPr rtl="0"/>
          <a:r>
            <a:rPr lang="ru-RU" sz="1600" b="1" dirty="0" err="1" smtClean="0"/>
            <a:t>ՀՀ-ում իրացվող սննդամթերքի, սննդամթերքի հետ շփվող նյութերի  և սննդային ու կենսաբանական ակտիվ հավելումների մակնշումը հայերենով պետք է ներառի  «Գենետիկորեն ձևափոխված սննդամերք» մակնշումը, եթե սննդամթերքի բաղադրության մեջ դրա  պարունակությունը </a:t>
          </a:r>
          <a:r>
            <a:rPr lang="ru-RU" sz="1600" b="1" dirty="0" smtClean="0"/>
            <a:t>0,9 </a:t>
          </a:r>
          <a:r>
            <a:rPr lang="en-US" sz="1600" b="1" dirty="0" smtClean="0"/>
            <a:t>%</a:t>
          </a:r>
          <a:r>
            <a:rPr lang="ru-RU" sz="1600" b="1" dirty="0" err="1" smtClean="0"/>
            <a:t>-ից բարձր է</a:t>
          </a:r>
          <a:endParaRPr lang="ru-RU" sz="1600" b="1" dirty="0"/>
        </a:p>
      </dgm:t>
    </dgm:pt>
    <dgm:pt modelId="{81489925-551A-45BF-978D-445E7D8B8689}" type="parTrans" cxnId="{3B34F739-EA04-4CFB-A7A1-B58D058FF0CD}">
      <dgm:prSet/>
      <dgm:spPr/>
      <dgm:t>
        <a:bodyPr/>
        <a:lstStyle/>
        <a:p>
          <a:endParaRPr lang="ru-RU"/>
        </a:p>
      </dgm:t>
    </dgm:pt>
    <dgm:pt modelId="{AB30E56E-C507-482A-B074-D6231F9F6EA4}" type="sibTrans" cxnId="{3B34F739-EA04-4CFB-A7A1-B58D058FF0CD}">
      <dgm:prSet/>
      <dgm:spPr/>
      <dgm:t>
        <a:bodyPr/>
        <a:lstStyle/>
        <a:p>
          <a:endParaRPr lang="ru-RU"/>
        </a:p>
      </dgm:t>
    </dgm:pt>
    <dgm:pt modelId="{DCD88AA4-FCAA-43B1-A354-B5B08AAEE901}" type="pres">
      <dgm:prSet presAssocID="{0A861128-0E07-4447-9788-CB655005C1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17E3F8-6455-4457-8ABA-9BC4813A7A47}" type="pres">
      <dgm:prSet presAssocID="{754C3CB5-E9A7-45A2-8330-2EA113130871}" presName="parentText" presStyleLbl="node1" presStyleIdx="0" presStyleCnt="1" custLinFactNeighborX="893" custLinFactNeighborY="25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F5F858-DA05-4F6C-BCDA-4655C0E3AD13}" type="presOf" srcId="{0A861128-0E07-4447-9788-CB655005C1C4}" destId="{DCD88AA4-FCAA-43B1-A354-B5B08AAEE901}" srcOrd="0" destOrd="0" presId="urn:microsoft.com/office/officeart/2005/8/layout/vList2"/>
    <dgm:cxn modelId="{FAB48794-5F23-49BD-8C68-99D834B9C6A0}" type="presOf" srcId="{754C3CB5-E9A7-45A2-8330-2EA113130871}" destId="{3317E3F8-6455-4457-8ABA-9BC4813A7A47}" srcOrd="0" destOrd="0" presId="urn:microsoft.com/office/officeart/2005/8/layout/vList2"/>
    <dgm:cxn modelId="{3B34F739-EA04-4CFB-A7A1-B58D058FF0CD}" srcId="{0A861128-0E07-4447-9788-CB655005C1C4}" destId="{754C3CB5-E9A7-45A2-8330-2EA113130871}" srcOrd="0" destOrd="0" parTransId="{81489925-551A-45BF-978D-445E7D8B8689}" sibTransId="{AB30E56E-C507-482A-B074-D6231F9F6EA4}"/>
    <dgm:cxn modelId="{91A0FD34-8B09-41E3-A3F3-349F12814774}" type="presParOf" srcId="{DCD88AA4-FCAA-43B1-A354-B5B08AAEE901}" destId="{3317E3F8-6455-4457-8ABA-9BC4813A7A47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25528C-9F1E-4345-BD8F-329A2F807792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EE5FB8-D4DE-47E3-BE70-5CA189991E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ԳՄՕ-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ների</a:t>
            </a:r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գործածությունը</a:t>
            </a:r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սննդում</a:t>
            </a:r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և 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հասարակության</a:t>
            </a:r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իրազեկման</a:t>
            </a:r>
            <a:r>
              <a:rPr lang="en-US" sz="4800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i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մեխանիզմները</a:t>
            </a:r>
            <a:endParaRPr lang="ru-RU" sz="4800" i="1" dirty="0">
              <a:solidFill>
                <a:schemeClr val="bg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Մենք հավատում ենք, որ բոլորն էլ արժանի են </a:t>
            </a:r>
            <a:r>
              <a:rPr lang="ru-RU" sz="2800" u="sng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տեղեկացված ընտրություն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կատարել ԳՄՕ-ի սպառման հարցում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154506264-676x4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285992"/>
            <a:ext cx="4038600" cy="3338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7" descr="1545062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2" y="2714620"/>
            <a:ext cx="4038600" cy="38576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Բնապահպանական տեղեկատվություն է համարվում նաև գենետիկորեն փոփոխված օրգանիզմների վերաբերյալ տվյալները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aarhus_b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6" y="2000240"/>
            <a:ext cx="3538552" cy="37836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1000100" y="2643182"/>
            <a:ext cx="3000396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Յուրաքանչյուր կողմ ապահովում է հասարակության մասնակցությունը այն որոշումների կայացմանը, որոնք առնչվում են միտումնավոր կերպով ԳՄՕ-ների ազատ արձակելու թույլտվության ընծայմանը</a:t>
            </a:r>
            <a:endParaRPr lang="ru-RU" sz="1600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1472" y="0"/>
            <a:ext cx="8215370" cy="1500174"/>
          </a:xfr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smtClean="0"/>
              <a:t>ԳՄՕ է </a:t>
            </a:r>
            <a:r>
              <a:rPr lang="en-US" sz="2400" dirty="0" err="1" smtClean="0"/>
              <a:t>ցանկացած</a:t>
            </a:r>
            <a:r>
              <a:rPr lang="en-US" sz="2400" dirty="0" smtClean="0"/>
              <a:t> </a:t>
            </a:r>
            <a:r>
              <a:rPr lang="en-US" sz="2400" dirty="0" err="1" smtClean="0"/>
              <a:t>միաբջիջ</a:t>
            </a:r>
            <a:r>
              <a:rPr lang="en-US" sz="2400" dirty="0" smtClean="0"/>
              <a:t> </a:t>
            </a:r>
            <a:r>
              <a:rPr lang="en-US" sz="2400" dirty="0" err="1" smtClean="0"/>
              <a:t>կամ</a:t>
            </a:r>
            <a:r>
              <a:rPr lang="en-US" sz="2400" dirty="0" smtClean="0"/>
              <a:t> </a:t>
            </a:r>
            <a:r>
              <a:rPr lang="en-US" sz="2400" dirty="0" err="1" smtClean="0"/>
              <a:t>բազմաբջիջ</a:t>
            </a:r>
            <a:r>
              <a:rPr lang="en-US" sz="2400" dirty="0" smtClean="0"/>
              <a:t> </a:t>
            </a:r>
            <a:r>
              <a:rPr lang="en-US" sz="2400" dirty="0" err="1" smtClean="0"/>
              <a:t>օրգանիզմ</a:t>
            </a:r>
            <a:r>
              <a:rPr lang="en-US" sz="2400" dirty="0" smtClean="0"/>
              <a:t>, </a:t>
            </a:r>
            <a:r>
              <a:rPr lang="en-US" sz="2400" dirty="0" err="1" smtClean="0"/>
              <a:t>որը</a:t>
            </a:r>
            <a:r>
              <a:rPr lang="en-US" sz="2400" dirty="0" smtClean="0"/>
              <a:t> </a:t>
            </a:r>
            <a:r>
              <a:rPr lang="en-US" sz="2400" dirty="0" err="1" smtClean="0"/>
              <a:t>ստացվել</a:t>
            </a:r>
            <a:r>
              <a:rPr lang="en-US" sz="2400" dirty="0" smtClean="0"/>
              <a:t> է </a:t>
            </a:r>
            <a:r>
              <a:rPr lang="en-US" sz="2400" dirty="0" err="1" smtClean="0"/>
              <a:t>դրա</a:t>
            </a:r>
            <a:r>
              <a:rPr lang="en-US" sz="2400" dirty="0" smtClean="0"/>
              <a:t> </a:t>
            </a:r>
            <a:r>
              <a:rPr lang="en-US" sz="2400" dirty="0" err="1" smtClean="0"/>
              <a:t>գենետիկական</a:t>
            </a:r>
            <a:r>
              <a:rPr lang="en-US" sz="2400" dirty="0" smtClean="0"/>
              <a:t> </a:t>
            </a:r>
            <a:r>
              <a:rPr lang="en-US" sz="2400" dirty="0" err="1" smtClean="0"/>
              <a:t>ապարատում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մարդու</a:t>
            </a:r>
            <a:r>
              <a:rPr lang="en-US" sz="2400" dirty="0" smtClean="0"/>
              <a:t> </a:t>
            </a:r>
            <a:r>
              <a:rPr lang="en-US" sz="2400" dirty="0" err="1" smtClean="0"/>
              <a:t>միջամտությամբ</a:t>
            </a:r>
            <a:r>
              <a:rPr lang="en-US" sz="2400" dirty="0" smtClean="0"/>
              <a:t> </a:t>
            </a:r>
            <a:r>
              <a:rPr lang="en-US" sz="2400" dirty="0" err="1" smtClean="0"/>
              <a:t>առաջացած</a:t>
            </a:r>
            <a:r>
              <a:rPr lang="en-US" sz="2400" dirty="0" smtClean="0"/>
              <a:t> </a:t>
            </a:r>
            <a:r>
              <a:rPr lang="en-US" sz="2400" dirty="0" err="1" smtClean="0"/>
              <a:t>փոփոխության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շնորհիվ</a:t>
            </a:r>
            <a:endParaRPr lang="ru-RU" sz="2400" dirty="0"/>
          </a:p>
        </p:txBody>
      </p:sp>
      <p:pic>
        <p:nvPicPr>
          <p:cNvPr id="4" name="Content Placeholder 3" descr="GMO-Foo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02671"/>
            <a:ext cx="4038600" cy="4121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Content Placeholder 14" descr="genetically-modifie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18327"/>
            <a:ext cx="4038600" cy="2689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28662" y="357166"/>
            <a:ext cx="7358114" cy="785818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ԱՄՆ-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ում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առաջին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ԳՄՕ </a:t>
            </a:r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բանջարեղենը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524000"/>
          <a:ext cx="3008313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gmo.jpg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571868" y="1428736"/>
            <a:ext cx="5418151" cy="4429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ՀՀ-ում առաջին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ԳՄՕ </a:t>
            </a:r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բանջարեղենը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Կարտոֆիլի ԴՆԹ-ի մեջ ներկցվում է վնասատուների համար մահացու թունավոր նյութ արտադրող բակտերիայի գենը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Content Placeholder 4" descr="1268844166b59Hu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357166"/>
            <a:ext cx="4994983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ԳՄՕ և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մարդու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առողջությունը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Content Placeholder 9" descr="20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214422"/>
            <a:ext cx="5572164" cy="543625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Մակնշեք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սնունդը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եթե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այն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ԳՄՕ է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պարունակում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հասարակությունը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պետք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իմանա</a:t>
            </a:r>
            <a:r>
              <a:rPr lang="en-US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PV-0412-GMO02_01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428868"/>
            <a:ext cx="4154518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Content Placeholder 7" descr="stories-label it gmo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3714752"/>
            <a:ext cx="3538534" cy="271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286544" cy="78581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«Սննդամթերքի անվտանգության մասին»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ՀՀ </a:t>
            </a:r>
            <a:r>
              <a:rPr lang="ru-RU" sz="24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օրենք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Placeholder 7" descr="GMO-labe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35" r="1335"/>
          <a:stretch>
            <a:fillRect/>
          </a:stretch>
        </p:blipFill>
        <p:spPr>
          <a:xfrm>
            <a:off x="2115568" y="2500306"/>
            <a:ext cx="5456828" cy="39729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9" name="Diagram 8"/>
          <p:cNvGraphicFramePr/>
          <p:nvPr/>
        </p:nvGraphicFramePr>
        <p:xfrm>
          <a:off x="642910" y="1166786"/>
          <a:ext cx="8001056" cy="104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Համարժեք</a:t>
            </a:r>
            <a:r>
              <a:rPr lang="en-US" sz="32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է </a:t>
            </a:r>
            <a:r>
              <a:rPr lang="ru-RU" sz="32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«էկոլոգիական», «էկոլոգիապես մաքուր», «բիոլոգիական» հասկացություններին</a:t>
            </a:r>
            <a:endParaRPr lang="ru-RU" sz="32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Content Placeholder 6" descr="1_organic_300_182j7i7-182j7j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2928958" cy="3905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Content Placeholder 8" descr="Avoid-GMO-and-GM-Foo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82886" y="1928802"/>
            <a:ext cx="481459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Կառուցվել է ոչ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ԳՄՕ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սննդի մատակարարման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սպառողների կողմից ոչ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ԳՄՕ,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ստուգված, սննդի տրամադրման և նրանց կողմից այդպիսին ընտրելու համար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 descr="non-gmo-se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257763" cy="38576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225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ԳՄՕ-ների գործածությունը սննդում և հասարակության իրազեկման մեխանիզմները</vt:lpstr>
      <vt:lpstr>ԳՄՕ է ցանկացած միաբջիջ կամ բազմաբջիջ օրգանիզմ, որը ստացվել է դրա գենետիկական ապարատում մարդու միջամտությամբ առաջացած փոփոխության շնորհիվ</vt:lpstr>
      <vt:lpstr>ԱՄՆ-ում առաջին ԳՄՕ բանջարեղենը</vt:lpstr>
      <vt:lpstr>ՀՀ-ում առաջին ԳՄՕ բանջարեղենը</vt:lpstr>
      <vt:lpstr>ԳՄՕ և մարդու առողջությունը</vt:lpstr>
      <vt:lpstr>Մակնշեք սնունդը, եթե այն ԳՄՕ է պարունակում, հասարակությունը պետք իմանա:</vt:lpstr>
      <vt:lpstr>«Սննդամթերքի անվտանգության մասին» ՀՀ օրենք</vt:lpstr>
      <vt:lpstr>Համարժեք է «էկոլոգիական», «էկոլոգիապես մաքուր», «բիոլոգիական» հասկացություններին</vt:lpstr>
      <vt:lpstr>Կառուցվել է ոչ ԳՄՕ սննդի մատակարարման , սպառողների կողմից ոչ ԳՄՕ, ստուգված, սննդի տրամադրման և նրանց կողմից այդպիսին ընտրելու համար</vt:lpstr>
      <vt:lpstr>Մենք հավատում ենք, որ բոլորն էլ արժանի են տեղեկացված ընտրություն կատարել ԳՄՕ-ի սպառման հարցում</vt:lpstr>
      <vt:lpstr>Բնապահպանական տեղեկատվություն է համարվում նաև գենետիկորեն փոփոխված օրգանիզմների վերաբերյալ տվյալները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ԳՄՕ-ների գործածությունը սննդում և հասարակության իրազեկման մեխանիզմները</dc:title>
  <dc:creator>AG</dc:creator>
  <cp:lastModifiedBy>AG</cp:lastModifiedBy>
  <cp:revision>26</cp:revision>
  <dcterms:created xsi:type="dcterms:W3CDTF">2013-12-02T16:42:43Z</dcterms:created>
  <dcterms:modified xsi:type="dcterms:W3CDTF">2013-12-04T18:19:17Z</dcterms:modified>
</cp:coreProperties>
</file>