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9424" y="1124744"/>
            <a:ext cx="51845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err="1" smtClean="0">
                <a:solidFill>
                  <a:schemeClr val="tx2"/>
                </a:solidFill>
              </a:rPr>
              <a:t>Գենետիկորեն մոդիֆիկացված օրգանիզմներ</a:t>
            </a:r>
            <a:r>
              <a:rPr lang="ru-RU" sz="4800" b="1" i="1" dirty="0" smtClean="0">
                <a:solidFill>
                  <a:schemeClr val="tx2"/>
                </a:solidFill>
              </a:rPr>
              <a:t> </a:t>
            </a:r>
            <a:endParaRPr lang="ru-RU" sz="4800" b="1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995678"/>
            <a:ext cx="52920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err="1" smtClean="0"/>
              <a:t>Ժամանակի պահանջ, թե՞</a:t>
            </a:r>
            <a:r>
              <a:rPr lang="ru-RU" sz="6000" b="1" i="1" dirty="0" smtClean="0"/>
              <a:t>  </a:t>
            </a:r>
            <a:r>
              <a:rPr lang="ru-RU" sz="6000" b="1" i="1" dirty="0" err="1" smtClean="0"/>
              <a:t>վտանգ</a:t>
            </a:r>
            <a:r>
              <a:rPr lang="ru-RU" sz="6000" b="1" i="1" dirty="0" smtClean="0"/>
              <a:t> </a:t>
            </a:r>
            <a:endParaRPr lang="ru-RU" sz="6000" dirty="0"/>
          </a:p>
        </p:txBody>
      </p:sp>
      <p:pic>
        <p:nvPicPr>
          <p:cNvPr id="1026" name="Picture 2" descr="C:\Users\Овик\Desktop\76157142_Grusha_GMO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95936" cy="4077072"/>
          </a:xfrm>
          <a:prstGeom prst="rect">
            <a:avLst/>
          </a:prstGeom>
          <a:noFill/>
        </p:spPr>
      </p:pic>
      <p:pic>
        <p:nvPicPr>
          <p:cNvPr id="1027" name="Picture 3" descr="C:\Users\Овик\Desktop\th (2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9" y="3501008"/>
            <a:ext cx="4139952" cy="33569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</a:rPr>
              <a:t>Արդյոք ԳՄՕ-ները մարդու համար անվտանգ են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8884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Երկրագնդում ապրում է շուրջ </a:t>
            </a:r>
            <a:r>
              <a:rPr lang="ru-RU" sz="3200" dirty="0" smtClean="0"/>
              <a:t>7 </a:t>
            </a:r>
            <a:r>
              <a:rPr lang="ru-RU" sz="3200" dirty="0" err="1" smtClean="0"/>
              <a:t>մլրդ բնակչություն</a:t>
            </a:r>
            <a:r>
              <a:rPr lang="ru-RU" sz="3200" dirty="0" smtClean="0"/>
              <a:t>, </a:t>
            </a:r>
            <a:r>
              <a:rPr lang="ru-RU" sz="3200" dirty="0" err="1" smtClean="0"/>
              <a:t>որից </a:t>
            </a:r>
            <a:r>
              <a:rPr lang="ru-RU" sz="3200" dirty="0" smtClean="0"/>
              <a:t>1/3-ը  </a:t>
            </a:r>
            <a:r>
              <a:rPr lang="ru-RU" sz="3200" dirty="0" err="1" smtClean="0"/>
              <a:t>թերսնված </a:t>
            </a:r>
            <a:r>
              <a:rPr lang="ru-RU" sz="3200" dirty="0" smtClean="0"/>
              <a:t>է: Ավելին, </a:t>
            </a:r>
            <a:r>
              <a:rPr lang="ru-RU" sz="3200" dirty="0" err="1" smtClean="0"/>
              <a:t>մարդու կերաբաժնին անհրաժեշտ </a:t>
            </a:r>
            <a:r>
              <a:rPr lang="ru-RU" sz="3200" dirty="0" smtClean="0"/>
              <a:t>50% </a:t>
            </a:r>
            <a:r>
              <a:rPr lang="ru-RU" sz="3200" dirty="0" err="1" smtClean="0"/>
              <a:t>սպիտակուցներից </a:t>
            </a:r>
            <a:r>
              <a:rPr lang="ru-RU" sz="3200" dirty="0" smtClean="0"/>
              <a:t>15-20% </a:t>
            </a:r>
            <a:r>
              <a:rPr lang="ru-RU" sz="3200" dirty="0" err="1" smtClean="0"/>
              <a:t>է ապահովված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93305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Մարդը որքան շատ է օգտագործում ԳՄՕ,այնքան մեծ է արյան մեջ չարորակ գոյացությունների  աղեստամոքսային տրակտի և նյարդային համակարգի ախտահարման  վտանգը:Հաստատված է նաև արյան անոթների անանցանելիություն,ինչպես նոր ալերգիկ  հիվանդությունների աճը: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63001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Մի կողմից գենային ինժեներիայի մեթոդները թույլ տվեցին հաղթահարել բազմաթիվ խնդիրներ գյուղատնտեսության, արդյունաբերության եւ բժշկության բնագավառներում, սակայն դրա հետ մեկտեղ ԴՆԹ-ի մոլեկուլների հետ գործողությունները առաջացնում են նաեւ լուրջ մտավախություններ:Որպես հետեւանք, ի վերջո կարող են առաջանալ պաթոգեն մանրէների եւ վիրուսների նոր տեսակներ, որոնք կայուն կլինեն բոլոր ներկայումս օգտագործվող անտիբիոտիկների </a:t>
            </a:r>
            <a:r>
              <a:rPr lang="ru-RU" sz="2400" dirty="0" err="1" smtClean="0"/>
              <a:t>նկատմամբ Տեղափոխված </a:t>
            </a:r>
            <a:r>
              <a:rPr lang="ru-RU" sz="2400" dirty="0" err="1" smtClean="0"/>
              <a:t>գենը կարող է ազդել հարևան գեների վրա, և  այդ ազդեցությունը կարող է տարածվել նաև մինչ այդ  լռող գեների վրա:</a:t>
            </a:r>
            <a:endParaRPr lang="ru-RU" sz="2400" dirty="0" smtClean="0"/>
          </a:p>
          <a:p>
            <a:endParaRPr lang="ru-RU" sz="2400" dirty="0"/>
          </a:p>
        </p:txBody>
      </p:sp>
      <p:pic>
        <p:nvPicPr>
          <p:cNvPr id="1026" name="Picture 2" descr="C:\Users\Овик\Desktop\Армине\th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0"/>
            <a:ext cx="2987824" cy="2348880"/>
          </a:xfrm>
          <a:prstGeom prst="rect">
            <a:avLst/>
          </a:prstGeom>
          <a:noFill/>
        </p:spPr>
      </p:pic>
      <p:pic>
        <p:nvPicPr>
          <p:cNvPr id="1029" name="Picture 5" descr="C:\Users\Овик\Desktop\Армине\th (2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420888"/>
            <a:ext cx="2987824" cy="1944216"/>
          </a:xfrm>
          <a:prstGeom prst="rect">
            <a:avLst/>
          </a:prstGeom>
          <a:noFill/>
        </p:spPr>
      </p:pic>
      <p:pic>
        <p:nvPicPr>
          <p:cNvPr id="1030" name="Picture 6" descr="C:\Users\Овик\Desktop\Армине\th (2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509120"/>
            <a:ext cx="3059832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Այս խնդրի դեմ պայքարում Հայաստանը սկսնակ է, միայն </a:t>
            </a:r>
            <a:r>
              <a:rPr lang="ru-RU" sz="2800" dirty="0" smtClean="0"/>
              <a:t>2004թ-ին </a:t>
            </a:r>
            <a:r>
              <a:rPr lang="ru-RU" sz="2800" dirty="0" err="1" smtClean="0"/>
              <a:t>է մեր երկիրը միացել Կենսաանվտանգության մասին կարթագենյան արձանագրությանը, որը ԳՄՕ-ների տրանսսահմանային տեղաշարժը կարգավորող իրավական առաջին փաստաթուղթն </a:t>
            </a:r>
            <a:r>
              <a:rPr lang="ru-RU" sz="2800" dirty="0" smtClean="0"/>
              <a:t>է: 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4290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Ներկայում ՀՀ-ում մշակվում է «Գենետիկորեն փոխված օրգանիզմների մասին» </a:t>
            </a:r>
            <a:r>
              <a:rPr lang="ru-RU" sz="2800" dirty="0" smtClean="0"/>
              <a:t>ՀՀ </a:t>
            </a:r>
            <a:r>
              <a:rPr lang="ru-RU" sz="2800" dirty="0" err="1" smtClean="0"/>
              <a:t>օրենքի նախագիծ, որով կկարգավորվեն գենետիկորեն ձևափոխված օրգանիզմների ներմուծման, մշակման, արտահանման խնդիրները: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4572000" y="148478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LatArm" pitchFamily="34" charset="0"/>
              </a:rPr>
              <a:t> 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Овик\Desktop\article4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12474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Arial LatArm" pitchFamily="34" charset="0"/>
              </a:rPr>
              <a:t>  </a:t>
            </a:r>
            <a:r>
              <a:rPr lang="en-US" sz="6000" dirty="0" smtClean="0">
                <a:latin typeface="Arial LatArm" pitchFamily="34" charset="0"/>
              </a:rPr>
              <a:t>ÞÜàðÐ²Î²ÈàôÂÚàôÜ</a:t>
            </a:r>
            <a:br>
              <a:rPr lang="en-US" sz="6000" dirty="0" smtClean="0">
                <a:latin typeface="Arial LatArm" pitchFamily="34" charset="0"/>
              </a:rPr>
            </a:br>
            <a:r>
              <a:rPr lang="ru-RU" sz="6000" dirty="0" smtClean="0">
                <a:latin typeface="Arial LatArm" pitchFamily="34" charset="0"/>
              </a:rPr>
              <a:t>      </a:t>
            </a:r>
            <a:r>
              <a:rPr lang="en-US" sz="6000" dirty="0" smtClean="0">
                <a:latin typeface="Arial LatArm" pitchFamily="34" charset="0"/>
              </a:rPr>
              <a:t>àôÞ²¸ðàôÂÚ²Ü</a:t>
            </a:r>
            <a:r>
              <a:rPr lang="ru-RU" sz="6000" dirty="0" smtClean="0">
                <a:latin typeface="Arial LatArm" pitchFamily="34" charset="0"/>
              </a:rPr>
              <a:t> </a:t>
            </a:r>
            <a:r>
              <a:rPr lang="en-US" sz="6000" dirty="0" smtClean="0">
                <a:latin typeface="Arial LatArm" pitchFamily="34" charset="0"/>
              </a:rPr>
              <a:t> </a:t>
            </a:r>
            <a:br>
              <a:rPr lang="en-US" sz="6000" dirty="0" smtClean="0">
                <a:latin typeface="Arial LatArm" pitchFamily="34" charset="0"/>
              </a:rPr>
            </a:br>
            <a:r>
              <a:rPr lang="ru-RU" sz="6000" dirty="0" smtClean="0">
                <a:latin typeface="Arial LatArm" pitchFamily="34" charset="0"/>
              </a:rPr>
              <a:t>              </a:t>
            </a:r>
            <a:r>
              <a:rPr lang="en-US" sz="6000" dirty="0" smtClean="0">
                <a:latin typeface="Arial LatArm" pitchFamily="34" charset="0"/>
              </a:rPr>
              <a:t>Ð²Ø²ð </a:t>
            </a:r>
            <a:endParaRPr lang="ru-RU" sz="6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5292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Ուսումնասիրելով և ճանաչելով շրջակա միջավայրը, մարդն անընդհատ փոփոխում է բնությունը, գիտակցաբար կամ անգիտակցաբար խախտելով բնապահպանության հաշվեկշիռը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3645024"/>
            <a:ext cx="57961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Անցած </a:t>
            </a:r>
            <a:r>
              <a:rPr lang="ru-RU" sz="2400" dirty="0" smtClean="0"/>
              <a:t>20-րդ  </a:t>
            </a:r>
            <a:r>
              <a:rPr lang="ru-RU" sz="2400" dirty="0" err="1" smtClean="0"/>
              <a:t>դարը  բնութագրվեց  աշխարհը  վերափոխող  Գիտա-տեխնիկական  առաջընթացը: </a:t>
            </a:r>
            <a:r>
              <a:rPr lang="ru-RU" sz="2400" dirty="0" smtClean="0"/>
              <a:t>70-ական </a:t>
            </a:r>
            <a:r>
              <a:rPr lang="ru-RU" sz="2400" dirty="0" err="1" smtClean="0"/>
              <a:t>թվականների սկզբից արագ տեմպերով սկսեց զարգանալ ռեկոմբինանտ ԴՆԹ-ի տեխնոլոգիան եւ ստեղծվեց նոր ուղղություն մոլեկուլյար գենետիկայում՝ գենային ինժեներիան: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2053" name="Picture 5" descr="C:\Users\Овик\Desktop\th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0"/>
            <a:ext cx="4211960" cy="3429000"/>
          </a:xfrm>
          <a:prstGeom prst="rect">
            <a:avLst/>
          </a:prstGeom>
          <a:noFill/>
        </p:spPr>
      </p:pic>
      <p:pic>
        <p:nvPicPr>
          <p:cNvPr id="3074" name="Picture 2" descr="C:\Users\Овик\Desktop\Армине\th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68959"/>
            <a:ext cx="3419872" cy="378904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3928" y="476672"/>
            <a:ext cx="522007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Գենային ինժեներիայի մեթոդները հնարավորություն էին տալիս կենդանի օրգանիզմներում տեղադրել այնպիսի գենետիկական ծրագրեր, որոնք ավելի ցանկալի էին եւ գիտության մեջ եւ պրակտիկայի համար</a:t>
            </a:r>
            <a:r>
              <a:rPr lang="ru-RU" sz="2800" dirty="0" err="1" smtClean="0"/>
              <a:t>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811012"/>
            <a:ext cx="56521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Բարձր բերքատվությամբ բուսական կուլտուրաներ և բարձր մթերատվությամբ կենդանիներ ստանալու համար ձևավորվել են բնության մեջ չխաչասերվող օրգանիզմների հիբրիդներ` առանց նախապես հաշվի առնելու ապագայում սպասվող արդյունքները: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3076" name="Picture 4" descr="C:\Users\Овик\Desktop\g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212976"/>
            <a:ext cx="3923928" cy="3645024"/>
          </a:xfrm>
          <a:prstGeom prst="rect">
            <a:avLst/>
          </a:prstGeom>
          <a:noFill/>
        </p:spPr>
      </p:pic>
      <p:pic>
        <p:nvPicPr>
          <p:cNvPr id="2051" name="Picture 3" descr="C:\Users\Овик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923928" cy="38610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69269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Գենային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ինժեներիայի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աշխատանքները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ընթանում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են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մի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քանի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փուլով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: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Սխեմատիկորեն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այդ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կարելի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է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նկարագրել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հետեևյալ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Sylfaen" pitchFamily="18" charset="0"/>
              </a:rPr>
              <a:t>կերպ՝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 LatArm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8884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1.</a:t>
            </a:r>
            <a:r>
              <a:rPr lang="ru-RU" sz="3200" dirty="0" smtClean="0"/>
              <a:t> </a:t>
            </a:r>
            <a:r>
              <a:rPr lang="ru-RU" sz="2400" dirty="0" err="1" smtClean="0"/>
              <a:t>Առաջնահերթը այդ պրոցեսում լինում է տվյալ գենի (այսինքն այն գենի, որը կրում է որոշակի օգտակար հատկանիշ</a:t>
            </a:r>
            <a:r>
              <a:rPr lang="ru-RU" sz="2400" dirty="0" smtClean="0"/>
              <a:t>) </a:t>
            </a:r>
            <a:r>
              <a:rPr lang="ru-RU" sz="2400" dirty="0" err="1" smtClean="0"/>
              <a:t>անջատումը կամ սինթեզը</a:t>
            </a:r>
            <a:r>
              <a:rPr lang="ru-RU" dirty="0" err="1" smtClean="0"/>
              <a:t>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284984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2.</a:t>
            </a:r>
            <a:r>
              <a:rPr lang="ru-RU" dirty="0" smtClean="0"/>
              <a:t> </a:t>
            </a:r>
            <a:r>
              <a:rPr lang="ru-RU" sz="2400" dirty="0" err="1" smtClean="0"/>
              <a:t>Որպեսզի առանձնացրած գենը հնարավոր լինի տեղափոխել նոր օրգանիզմի մեջ, անհրաժեշտ է ստեղծել մոլեկուլային այնպիսի մի կառույց (վեկտոր</a:t>
            </a:r>
            <a:r>
              <a:rPr lang="ru-RU" sz="2400" dirty="0" smtClean="0"/>
              <a:t>), </a:t>
            </a:r>
            <a:r>
              <a:rPr lang="ru-RU" sz="2400" dirty="0" err="1" smtClean="0"/>
              <a:t>որը կապահովի այդ գենի ներդրումը նոր բջջի մեջ: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94116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3</a:t>
            </a:r>
            <a:r>
              <a:rPr lang="ru-RU" sz="2400" i="1" dirty="0" smtClean="0"/>
              <a:t>.</a:t>
            </a:r>
            <a:r>
              <a:rPr lang="ru-RU" sz="2400" dirty="0" smtClean="0"/>
              <a:t> </a:t>
            </a:r>
            <a:r>
              <a:rPr lang="ru-RU" sz="2400" dirty="0" err="1" smtClean="0"/>
              <a:t>Եվ վերջապես, եզրափակիչ փուլում, ներդնում են ռեկոմբինանտ կառույցը, որը իրենից ներկայացնում է վեկտորը եւ անջատված գենը, նոր ռեցիպիենտ բջջի մեջ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вик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err="1" smtClean="0"/>
              <a:t>Գենետիկորեն մոդիֆիկացված  օրգանիզմ </a:t>
            </a:r>
            <a:r>
              <a:rPr lang="ru-RU" sz="2400" dirty="0" err="1" smtClean="0"/>
              <a:t> կարող ենք կոչել ցանկացած միաբջիջ կամ բազմաբջիջ օրգանիզմ  որում  ներդրված են օտարածին գեներ գենային ճարտարագիտության շնորհիվ նոր ֆունկցիաների ստացման համար: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7412" name="Picture 4" descr="C:\Users\Овик\Desktop\monsanto_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0"/>
            <a:ext cx="4283968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3645024"/>
            <a:ext cx="49320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Առաջին տրանսգեն օրգանիզմները մշակվել են &lt;&lt;Մոնսանտո&gt;&gt;ընկերությունում </a:t>
            </a:r>
            <a:r>
              <a:rPr lang="ru-RU" sz="2400" dirty="0" smtClean="0"/>
              <a:t>(ԱՄՆ</a:t>
            </a:r>
            <a:r>
              <a:rPr lang="ru-RU" sz="2400" dirty="0" err="1" smtClean="0"/>
              <a:t>):Տրանսգեն բույսերի առաջին տնկումները եղել են  </a:t>
            </a:r>
            <a:r>
              <a:rPr lang="ru-RU" sz="2400" dirty="0" smtClean="0"/>
              <a:t>1988 </a:t>
            </a:r>
            <a:r>
              <a:rPr lang="ru-RU" sz="2400" dirty="0" err="1" smtClean="0"/>
              <a:t>թվականին իսկ </a:t>
            </a:r>
            <a:r>
              <a:rPr lang="ru-RU" sz="2400" dirty="0" smtClean="0"/>
              <a:t>1993 </a:t>
            </a:r>
            <a:r>
              <a:rPr lang="ru-RU" sz="2400" dirty="0" err="1" smtClean="0"/>
              <a:t>թվին դրանք առաջին անգամ հայտնվել են շուկայում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6156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Շնորհիվ գենային ինժեներիայի, լավացել են կուլտուրաների արտաքին տեսքը, կազմը և համային հատկանիշները, բարձրացել է դիմացկունությունը հիվանդությունների, բույսերի պաշտպանության քիմիական միջոցների, անբարենպաստ կլիմայական պայմանների նկատմամբ:</a:t>
            </a:r>
            <a:endParaRPr lang="ru-RU" sz="2400" dirty="0"/>
          </a:p>
        </p:txBody>
      </p:sp>
      <p:pic>
        <p:nvPicPr>
          <p:cNvPr id="18434" name="Picture 2" descr="C:\Users\Овик\Desktop\th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73016"/>
            <a:ext cx="4211960" cy="3284984"/>
          </a:xfrm>
          <a:prstGeom prst="rect">
            <a:avLst/>
          </a:prstGeom>
          <a:noFill/>
        </p:spPr>
      </p:pic>
      <p:pic>
        <p:nvPicPr>
          <p:cNvPr id="18435" name="Picture 3" descr="C:\Users\Овик\Desktop\th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0"/>
            <a:ext cx="3275856" cy="3501008"/>
          </a:xfrm>
          <a:prstGeom prst="rect">
            <a:avLst/>
          </a:prstGeom>
          <a:noFill/>
        </p:spPr>
      </p:pic>
      <p:pic>
        <p:nvPicPr>
          <p:cNvPr id="18436" name="Picture 4" descr="C:\Users\Овик\Desktop\th (2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3016"/>
            <a:ext cx="4644008" cy="3284984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4427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Գիտնակաները արդեն լոլիկի  ԴՆԹ-ի գենի մեջ ներկառուցել են արկտիկական ձկան գենը:</a:t>
            </a:r>
            <a:endParaRPr lang="ru-RU" sz="2800" dirty="0"/>
          </a:p>
        </p:txBody>
      </p:sp>
      <p:pic>
        <p:nvPicPr>
          <p:cNvPr id="19458" name="Picture 2" descr="C:\Users\Овик\Desktop\6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6952"/>
            <a:ext cx="4716016" cy="3861048"/>
          </a:xfrm>
          <a:prstGeom prst="rect">
            <a:avLst/>
          </a:prstGeom>
          <a:noFill/>
        </p:spPr>
      </p:pic>
      <p:pic>
        <p:nvPicPr>
          <p:cNvPr id="3074" name="Picture 2" descr="C:\Users\Овик\Desktop\Армине\gmo-see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0"/>
            <a:ext cx="4427984" cy="40050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16016" y="4149080"/>
            <a:ext cx="4427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Բանջարեղենը շատ  հեշտ է դիմակայում ցրտին,ինչպես խորը  ջրերում  ապրող հյուսիսային ձուկը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7668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Գենային ինժեներայի հաջորդ &lt;&lt;հրաշքը&gt;&gt; կարտոֆիլն է ,որին կոլորադյան բզեզն անգամ չի կարող վնասել:Բանն այն է, որ կարտոֆիլի գենոմի մեջ &lt;&lt;ներկցված&gt;&gt; է վնասատուների համար մահացու թունավոր նյութ արտադրող  բակտերիայի գեն: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20482" name="Picture 2" descr="C:\Users\Овик\Desktop\930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492896"/>
            <a:ext cx="4355976" cy="43651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2924944"/>
            <a:ext cx="48600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Եվ քանի որ  կարտոֆիլի  վրա այլ միջատներ էլ էին նստում,դրանք սկսեցին  ոչնչանալ.թիթեռներ </a:t>
            </a:r>
            <a:r>
              <a:rPr lang="ru-RU" sz="2400" dirty="0" smtClean="0"/>
              <a:t>, </a:t>
            </a:r>
            <a:r>
              <a:rPr lang="ru-RU" sz="2400" dirty="0" err="1" smtClean="0"/>
              <a:t>զատիկներ և նույնիսկ մեղուներ:Դրանց ոչնչացման  հետևանքով սկսեցին ոչնչանալ  նաև թռչունները,որոնք կզրկվեն իրենց հիմնական կերից' միջատներից:</a:t>
            </a:r>
            <a:endParaRPr lang="ru-RU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435</TotalTime>
  <Words>542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Овик</dc:creator>
  <cp:lastModifiedBy>Овик</cp:lastModifiedBy>
  <cp:revision>46</cp:revision>
  <dcterms:created xsi:type="dcterms:W3CDTF">2013-11-30T18:00:52Z</dcterms:created>
  <dcterms:modified xsi:type="dcterms:W3CDTF">2013-12-04T17:50:40Z</dcterms:modified>
</cp:coreProperties>
</file>