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72" r:id="rId9"/>
    <p:sldId id="275" r:id="rId10"/>
    <p:sldId id="276" r:id="rId11"/>
    <p:sldId id="263" r:id="rId12"/>
    <p:sldId id="273" r:id="rId13"/>
    <p:sldId id="274" r:id="rId14"/>
    <p:sldId id="264" r:id="rId15"/>
    <p:sldId id="266" r:id="rId16"/>
    <p:sldId id="265" r:id="rId17"/>
    <p:sldId id="267" r:id="rId18"/>
    <p:sldId id="268" r:id="rId19"/>
    <p:sldId id="269" r:id="rId20"/>
    <p:sldId id="270" r:id="rId21"/>
    <p:sldId id="27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2" autoAdjust="0"/>
    <p:restoredTop sz="94660"/>
  </p:normalViewPr>
  <p:slideViewPr>
    <p:cSldViewPr>
      <p:cViewPr varScale="1">
        <p:scale>
          <a:sx n="86" d="100"/>
          <a:sy n="86"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CDC94FB-7716-4DEB-B4A6-3FC7129623BB}" type="datetimeFigureOut">
              <a:rPr lang="ru-RU" smtClean="0"/>
              <a:pPr/>
              <a:t>05.12.2013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14E96BE-F3EB-4259-9970-FEE1F0079EF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4E96BE-F3EB-4259-9970-FEE1F0079EF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4E96BE-F3EB-4259-9970-FEE1F0079EF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4E96BE-F3EB-4259-9970-FEE1F0079EF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14E96BE-F3EB-4259-9970-FEE1F0079EF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14E96BE-F3EB-4259-9970-FEE1F0079EF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14E96BE-F3EB-4259-9970-FEE1F0079EF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14E96BE-F3EB-4259-9970-FEE1F0079EF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CDC94FB-7716-4DEB-B4A6-3FC7129623BB}" type="datetimeFigureOut">
              <a:rPr lang="ru-RU" smtClean="0"/>
              <a:pPr/>
              <a:t>05.12.2013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14E96BE-F3EB-4259-9970-FEE1F0079EF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CDC94FB-7716-4DEB-B4A6-3FC7129623BB}" type="datetimeFigureOut">
              <a:rPr lang="ru-RU" smtClean="0"/>
              <a:pPr/>
              <a:t>05.12.2013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14E96BE-F3EB-4259-9970-FEE1F0079EF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CDC94FB-7716-4DEB-B4A6-3FC7129623BB}" type="datetimeFigureOut">
              <a:rPr lang="ru-RU" smtClean="0"/>
              <a:pPr/>
              <a:t>05.12.2013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14E96BE-F3EB-4259-9970-FEE1F0079EF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DC94FB-7716-4DEB-B4A6-3FC7129623BB}" type="datetimeFigureOut">
              <a:rPr lang="ru-RU" smtClean="0"/>
              <a:pPr/>
              <a:t>05.12.2013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4E96BE-F3EB-4259-9970-FEE1F0079EF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762000"/>
            <a:ext cx="7772400" cy="2820362"/>
          </a:xfrm>
        </p:spPr>
        <p:txBody>
          <a:bodyPr>
            <a:noAutofit/>
          </a:bodyPr>
          <a:lstStyle/>
          <a:p>
            <a:r>
              <a:rPr lang="ru-RU" b="1" smtClean="0">
                <a:latin typeface="Sylfaen" pitchFamily="18" charset="0"/>
              </a:rPr>
              <a:t>Գենետիկորեն ձևափոխված օրգանիզմներ պարունակող սննդի</a:t>
            </a:r>
            <a:endParaRPr lang="ru-RU" b="1">
              <a:latin typeface="Sylfaen" pitchFamily="18" charset="0"/>
            </a:endParaRPr>
          </a:p>
        </p:txBody>
      </p:sp>
      <p:sp>
        <p:nvSpPr>
          <p:cNvPr id="3" name="Подзаголовок 2"/>
          <p:cNvSpPr>
            <a:spLocks noGrp="1"/>
          </p:cNvSpPr>
          <p:nvPr>
            <p:ph type="subTitle" idx="1"/>
          </p:nvPr>
        </p:nvSpPr>
        <p:spPr/>
        <p:txBody>
          <a:bodyPr>
            <a:normAutofit fontScale="92500" lnSpcReduction="20000"/>
          </a:bodyPr>
          <a:lstStyle/>
          <a:p>
            <a:r>
              <a:rPr lang="ru-RU" sz="4400" b="1" smtClean="0">
                <a:solidFill>
                  <a:schemeClr val="tx1"/>
                </a:solidFill>
                <a:latin typeface="Sylfaen" pitchFamily="18" charset="0"/>
              </a:rPr>
              <a:t>ներկրման  իրավական կարգավորումը</a:t>
            </a:r>
            <a:endParaRPr lang="ru-RU" sz="4400" b="1">
              <a:solidFill>
                <a:schemeClr val="tx1"/>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3600" i="1" smtClean="0"/>
              <a:t>ԳԵՆԵՏԻԿՈՐԵՆ ՁԵՎԱՓՈԽՎԱԾ                       ՕՐԳԱՆԻԶՄՆԵՐԻ ԳՈՐԾԱԾՈՒԹՅԱՆ ԿԵՆՍԱԱՆՎՏԱՆԳՈՒԹՅԱՆ</a:t>
            </a:r>
          </a:p>
          <a:p>
            <a:pPr algn="ctr">
              <a:buNone/>
            </a:pPr>
            <a:r>
              <a:rPr lang="ru-RU" sz="3600" i="1" smtClean="0"/>
              <a:t>ՄԱՍԻՆ ՀՀ ՕՐԵՆՔԻ ՆԱԽԱԳԻԾ </a:t>
            </a:r>
            <a:endParaRPr lang="ru-RU" sz="3600" i="1"/>
          </a:p>
        </p:txBody>
      </p:sp>
      <p:sp>
        <p:nvSpPr>
          <p:cNvPr id="3" name="Заголовок 2"/>
          <p:cNvSpPr>
            <a:spLocks noGrp="1"/>
          </p:cNvSpPr>
          <p:nvPr>
            <p:ph type="title"/>
          </p:nvPr>
        </p:nvSpPr>
        <p:spPr/>
        <p:txBody>
          <a:bodyPr/>
          <a:lstStyle/>
          <a:p>
            <a:endParaRPr lang="ru-RU"/>
          </a:p>
        </p:txBody>
      </p:sp>
    </p:spTree>
  </p:cSld>
  <p:clrMapOvr>
    <a:masterClrMapping/>
  </p:clrMapOvr>
  <p:transition advClick="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1" end="1"/>
                                            </p:txEl>
                                          </p:spTgt>
                                        </p:tgtEl>
                                        <p:attrNameLst>
                                          <p:attrName>ppt_w</p:attrName>
                                        </p:attrNameLst>
                                      </p:cBhvr>
                                    </p:anim>
                                    <p:anim by="(#ppt_w*0.50)" calcmode="lin" valueType="num">
                                      <p:cBhvr>
                                        <p:cTn id="14" dur="500" decel="50000" autoRev="1" fill="hold">
                                          <p:stCondLst>
                                            <p:cond delay="0"/>
                                          </p:stCondLst>
                                        </p:cTn>
                                        <p:tgtEl>
                                          <p:spTgt spid="2">
                                            <p:txEl>
                                              <p:pRg st="1" end="1"/>
                                            </p:txEl>
                                          </p:spTgt>
                                        </p:tgtEl>
                                        <p:attrNameLst>
                                          <p:attrName>ppt_x</p:attrName>
                                        </p:attrNameLst>
                                      </p:cBhvr>
                                    </p:anim>
                                    <p:anim from="(-#ppt_h/2)" to="(#ppt_y)" calcmode="lin" valueType="num">
                                      <p:cBhvr>
                                        <p:cTn id="15" dur="1000" fill="hold">
                                          <p:stCondLst>
                                            <p:cond delay="0"/>
                                          </p:stCondLst>
                                        </p:cTn>
                                        <p:tgtEl>
                                          <p:spTgt spid="2">
                                            <p:txEl>
                                              <p:pRg st="1" end="1"/>
                                            </p:txEl>
                                          </p:spTgt>
                                        </p:tgtEl>
                                        <p:attrNameLst>
                                          <p:attrName>ppt_y</p:attrName>
                                        </p:attrNameLst>
                                      </p:cBhvr>
                                    </p:anim>
                                    <p:animRot by="21600000">
                                      <p:cBhvr>
                                        <p:cTn id="16" dur="1000" fill="hold">
                                          <p:stCondLst>
                                            <p:cond delay="0"/>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r>
              <a:rPr lang="hy-AM" sz="2800" smtClean="0"/>
              <a:t>Գ</a:t>
            </a:r>
            <a:r>
              <a:rPr lang="ru-RU" sz="2800" smtClean="0"/>
              <a:t>ենետիկորեն </a:t>
            </a:r>
            <a:r>
              <a:rPr lang="ru-RU" sz="2800"/>
              <a:t>ձեւափոխված օրգանիզմի գործածության յուրաքանչյուր դեպք կամ գործընթաց կարող է լիցենզավորվել միայն շրջակա միջավայրի, կենսաբազմազանության վրա վնասակար ազդեցության բացառման վերաբերյալ գիտականորեն հիմնավորված անվտանգության երաշխիքների առկայության դեպքում` հաշվի առնելով մարդու կյանքին եւ առողջությանը սպառնացող </a:t>
            </a:r>
            <a:r>
              <a:rPr lang="ru-RU" sz="2800" smtClean="0"/>
              <a:t>վտանգը</a:t>
            </a:r>
            <a:r>
              <a:rPr lang="hy-AM" sz="2800" smtClean="0"/>
              <a:t>:</a:t>
            </a:r>
            <a:endParaRPr lang="ru-RU" sz="2800"/>
          </a:p>
          <a:p>
            <a:pPr algn="just">
              <a:buNone/>
            </a:pPr>
            <a:endParaRPr lang="ru-RU" sz="2800"/>
          </a:p>
        </p:txBody>
      </p:sp>
      <p:sp>
        <p:nvSpPr>
          <p:cNvPr id="2" name="Заголовок 1"/>
          <p:cNvSpPr>
            <a:spLocks noGrp="1"/>
          </p:cNvSpPr>
          <p:nvPr>
            <p:ph type="title"/>
          </p:nvPr>
        </p:nvSpPr>
        <p:spPr/>
        <p:txBody>
          <a:bodyPr>
            <a:normAutofit/>
          </a:bodyPr>
          <a:lstStyle/>
          <a:p>
            <a:r>
              <a:rPr lang="ru-RU" sz="3200"/>
              <a:t>Կենսանվտանգության ապահովման հիմնական սկզբունքներն են</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57200"/>
            <a:ext cx="8229600" cy="5550091"/>
          </a:xfrm>
        </p:spPr>
        <p:txBody>
          <a:bodyPr>
            <a:normAutofit/>
          </a:bodyPr>
          <a:lstStyle/>
          <a:p>
            <a:r>
              <a:rPr lang="ru-RU" sz="2800" smtClean="0"/>
              <a:t>ցանկացած գենետիկորեն ձեւափոխված օրգանիզմի գործածության կենսանվտանգության յուրաքանչյուր դեպքի համար պարտադիր պետք է իրականացվի շրջակա միջավայրի, կենսաբազմազանության վրա հնարավոր անբարենպաստ ազդեցության գնահատում` հաշվի առնելով մարդու կյանքին եւ առողջությանը սպառնացող վտանգը,</a:t>
            </a:r>
            <a:endParaRPr lang="ru-RU" sz="280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sz="2400" smtClean="0"/>
              <a:t>գենետիկորեն ձեւափոխված օրգանիզմների գործածության կենսանվտանգության վերաբերյալ պետք է ապահովվի տեղեկատվության հրապարակայնությունը եւ մատչելիությունը` Հայաստանի Հանրապետության օրենսդրությամբ սահմանված կարգով,</a:t>
            </a:r>
          </a:p>
          <a:p>
            <a:pPr algn="just"/>
            <a:r>
              <a:rPr lang="ru-RU" sz="2400" smtClean="0"/>
              <a:t> գենետիկորեն ձեւափոխված օրգանիզմների գործածության կենսանվտանգության որոշումների կայացման գործում հանրության մասնակցության ապահովումը եւ կարծիքը հաշվի առնելը</a:t>
            </a:r>
          </a:p>
          <a:p>
            <a:endParaRPr lang="ru-RU"/>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smtClean="0"/>
              <a:t>1</a:t>
            </a:r>
            <a:r>
              <a:rPr lang="ru-RU"/>
              <a:t>) սույն օրենքի 13-րդ հոդվածով սահմանված հայտի պահանջները,</a:t>
            </a:r>
          </a:p>
          <a:p>
            <a:r>
              <a:rPr lang="ru-RU"/>
              <a:t>2) բոլոր պետական և</a:t>
            </a:r>
            <a:r>
              <a:rPr lang="ru-RU" smtClean="0"/>
              <a:t> </a:t>
            </a:r>
            <a:r>
              <a:rPr lang="ru-RU"/>
              <a:t>այլ մարմիններից պահանջվող համաձայնեցումները և</a:t>
            </a:r>
            <a:r>
              <a:rPr lang="ru-RU" smtClean="0"/>
              <a:t> </a:t>
            </a:r>
            <a:r>
              <a:rPr lang="ru-RU"/>
              <a:t>այլ փաստաթղթերը,</a:t>
            </a:r>
          </a:p>
          <a:p>
            <a:r>
              <a:rPr lang="ru-RU"/>
              <a:t>3) ռիսկերի գնահատումը,</a:t>
            </a:r>
          </a:p>
          <a:p>
            <a:r>
              <a:rPr lang="ru-RU"/>
              <a:t>4) փաթեթավորման, պիտակավորման եւ մակնշման պահանջների եւ պայմանների պահպանումը` համաձայն Հայաստանի Հանրապետության միջազգային պայմանագրերով եւ ՀՀ օրենսդորությամբ սահմանված կանոնների եւ ստանդարտների.</a:t>
            </a:r>
          </a:p>
          <a:p>
            <a:r>
              <a:rPr lang="ru-RU"/>
              <a:t>5) տեղեկատվության փոխանակման ապահովումը,</a:t>
            </a:r>
          </a:p>
          <a:p>
            <a:endParaRPr lang="ru-RU"/>
          </a:p>
        </p:txBody>
      </p:sp>
      <p:sp>
        <p:nvSpPr>
          <p:cNvPr id="2" name="Заголовок 1"/>
          <p:cNvSpPr>
            <a:spLocks noGrp="1"/>
          </p:cNvSpPr>
          <p:nvPr>
            <p:ph type="title"/>
          </p:nvPr>
        </p:nvSpPr>
        <p:spPr/>
        <p:txBody>
          <a:bodyPr>
            <a:normAutofit fontScale="90000"/>
          </a:bodyPr>
          <a:lstStyle/>
          <a:p>
            <a:r>
              <a:rPr lang="ru-RU" smtClean="0"/>
              <a:t>Գենետիկորեն Ձև</a:t>
            </a:r>
            <a:r>
              <a:rPr lang="hy-AM" smtClean="0"/>
              <a:t>ափ</a:t>
            </a:r>
            <a:r>
              <a:rPr lang="ru-RU" smtClean="0"/>
              <a:t>ոխված օրգանիզմների ներմուծում</a:t>
            </a: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buNone/>
            </a:pPr>
            <a:r>
              <a:rPr lang="hy-AM" sz="4400" b="1" smtClean="0"/>
              <a:t>Գենտիկորեն ձևափոխված օրգազնիզմների ներմուծման դեպքում արդյոք հարկավոր է նախապես ծանուցել լիազոր պետական մարմին.</a:t>
            </a:r>
            <a:endParaRPr lang="ru-RU" sz="4400" b="1"/>
          </a:p>
        </p:txBody>
      </p:sp>
      <p:sp>
        <p:nvSpPr>
          <p:cNvPr id="2" name="Заголовок 1"/>
          <p:cNvSpPr>
            <a:spLocks noGrp="1"/>
          </p:cNvSpPr>
          <p:nvPr>
            <p:ph type="title"/>
          </p:nvPr>
        </p:nvSpPr>
        <p:spPr/>
        <p:txBody>
          <a:bodyPr/>
          <a:lstStyle/>
          <a:p>
            <a:endParaRPr lang="ru-RU"/>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876800"/>
          </a:xfrm>
        </p:spPr>
        <p:txBody>
          <a:bodyPr>
            <a:normAutofit/>
          </a:bodyPr>
          <a:lstStyle/>
          <a:p>
            <a:pPr>
              <a:buNone/>
            </a:pPr>
            <a:r>
              <a:rPr lang="ru-RU" smtClean="0"/>
              <a:t>ներառում </a:t>
            </a:r>
            <a:r>
              <a:rPr lang="ru-RU"/>
              <a:t>է.</a:t>
            </a:r>
          </a:p>
          <a:p>
            <a:r>
              <a:rPr lang="ru-RU"/>
              <a:t>1) ներմուծման մտադրության վերաբերյալ նախապես ծանուցում պետական լիազոր մարմնին,</a:t>
            </a:r>
          </a:p>
          <a:p>
            <a:r>
              <a:rPr lang="ru-RU"/>
              <a:t>2) ներմուծման համաձայնեցումը,</a:t>
            </a:r>
          </a:p>
          <a:p>
            <a:pPr>
              <a:buNone/>
            </a:pPr>
            <a:r>
              <a:rPr lang="ru-RU"/>
              <a:t>2. Ներմուծողը` գենետիկորեն ձեւափոխված օրգանիզմների ներմուծման մտադրության վերաբերյալ գրավոր ծանուցում </a:t>
            </a:r>
            <a:r>
              <a:rPr lang="hy-AM" smtClean="0"/>
              <a:t>  </a:t>
            </a:r>
            <a:r>
              <a:rPr lang="ru-RU" smtClean="0"/>
              <a:t>է </a:t>
            </a:r>
            <a:r>
              <a:rPr lang="ru-RU"/>
              <a:t>(տեղեկացնում) լիազորված պետական մարմնին:</a:t>
            </a:r>
          </a:p>
          <a:p>
            <a:endParaRPr lang="ru-RU"/>
          </a:p>
        </p:txBody>
      </p:sp>
      <p:sp>
        <p:nvSpPr>
          <p:cNvPr id="2" name="Заголовок 1"/>
          <p:cNvSpPr>
            <a:spLocks noGrp="1"/>
          </p:cNvSpPr>
          <p:nvPr>
            <p:ph type="title"/>
          </p:nvPr>
        </p:nvSpPr>
        <p:spPr>
          <a:xfrm>
            <a:off x="457200" y="533400"/>
            <a:ext cx="8229600" cy="884238"/>
          </a:xfrm>
        </p:spPr>
        <p:txBody>
          <a:bodyPr>
            <a:normAutofit fontScale="90000"/>
          </a:bodyPr>
          <a:lstStyle/>
          <a:p>
            <a:r>
              <a:rPr lang="ru-RU" sz="3100" b="1" i="1" smtClean="0"/>
              <a:t>Գենետիկորեն ձեւափոխված օրգանիզմների ներմուծման նախնական համաձայնության ընթացակարգը</a:t>
            </a:r>
            <a:r>
              <a:rPr lang="ru-RU" smtClean="0"/>
              <a:t/>
            </a:r>
            <a:br>
              <a:rPr lang="ru-RU" smtClean="0"/>
            </a:br>
            <a:endParaRPr lang="ru-RU"/>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buNone/>
            </a:pPr>
            <a:r>
              <a:rPr lang="ru-RU" smtClean="0"/>
              <a:t>Լիազորված պետական մարմինը գրավոր ծանուցումը ստանալուց հետո, 90 օրվա ընթացքում, ներմուծողին գրավոր պատասխանում է, նշելով.</a:t>
            </a:r>
          </a:p>
          <a:p>
            <a:r>
              <a:rPr lang="ru-RU" smtClean="0"/>
              <a:t>1) ծանուցման ստացման ամսաթիվը,</a:t>
            </a:r>
          </a:p>
          <a:p>
            <a:r>
              <a:rPr lang="ru-RU" smtClean="0"/>
              <a:t>2) պարունակում է արդյոք, ներկայացված ծանուցումը լիազորված պետական մարմինների պատասխանը ստանալու համար անհրաժեշտ տեղեկություններ,</a:t>
            </a:r>
          </a:p>
          <a:p>
            <a:r>
              <a:rPr lang="ru-RU" smtClean="0"/>
              <a:t>3) տեղեկություններ` գենետիկորեն ձեւափոխված օրգանիզմի գործածության համապատասխան գործընթացի հայտի ձեւի եւ դրա ներկայացման ընթացակարգի վերաբերյալ:</a:t>
            </a:r>
          </a:p>
          <a:p>
            <a:endParaRPr lang="ru-RU"/>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r>
              <a:rPr lang="ru-RU"/>
              <a:t>Լիազորված պետական </a:t>
            </a:r>
            <a:r>
              <a:rPr lang="ru-RU" smtClean="0"/>
              <a:t>մարմինը </a:t>
            </a:r>
            <a:r>
              <a:rPr lang="ru-RU"/>
              <a:t>սահմանված պահանջներին համապատասխան ներմուծման համա ձայնություն ստանալու նպատակով ներկայացված հայտերը ստանալուց հետո 90 օրվա ընթացքում համապատասխան հայտատուին գրավոր ներկայացնում է հետեւյալ պատասխաններից մեկը.</a:t>
            </a:r>
          </a:p>
          <a:p>
            <a:r>
              <a:rPr lang="ru-RU"/>
              <a:t>1) Հայտը ընդունվում է</a:t>
            </a:r>
          </a:p>
          <a:p>
            <a:r>
              <a:rPr lang="ru-RU"/>
              <a:t>2) Հայտը մերժվում է</a:t>
            </a:r>
          </a:p>
          <a:p>
            <a:endParaRPr lang="ru-RU"/>
          </a:p>
        </p:txBody>
      </p:sp>
      <p:sp>
        <p:nvSpPr>
          <p:cNvPr id="2" name="Заголовок 1"/>
          <p:cNvSpPr>
            <a:spLocks noGrp="1"/>
          </p:cNvSpPr>
          <p:nvPr>
            <p:ph type="title"/>
          </p:nvPr>
        </p:nvSpPr>
        <p:spPr/>
        <p:txBody>
          <a:bodyPr/>
          <a:lstStyle/>
          <a:p>
            <a:endParaRPr lang="ru-RU"/>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473891"/>
          </a:xfrm>
        </p:spPr>
        <p:txBody>
          <a:bodyPr>
            <a:normAutofit fontScale="92500" lnSpcReduction="20000"/>
          </a:bodyPr>
          <a:lstStyle/>
          <a:p>
            <a:pPr algn="just"/>
            <a:r>
              <a:rPr lang="ru-RU"/>
              <a:t>Հայտի ընդունումից հետո լիազոր մարմինը գիտական ամբողջ տեղեկատվությունը սահմանված կարգով ներկայացնում է փորձագիտական խմբի եզրակացությանը: Լիազորված պետական մարմինը 90 օրվա ընթացքում նախատեսված ընթացակարգերին համապատասխան գենետիկորեն ձեւափոխված օրգանիզմների ներմուծման վերաբերյալ հայտատուին գրավոր ուղարկում է հետեւյալ պատասխաններից մեկը.</a:t>
            </a:r>
          </a:p>
          <a:p>
            <a:pPr algn="just">
              <a:buNone/>
            </a:pPr>
            <a:r>
              <a:rPr lang="ru-RU"/>
              <a:t>1) ներմուծման գործընթացը լիցենզավորել.</a:t>
            </a:r>
          </a:p>
          <a:p>
            <a:pPr algn="just">
              <a:buNone/>
            </a:pPr>
            <a:r>
              <a:rPr lang="ru-RU"/>
              <a:t>2) ներմուծումը արգելել.</a:t>
            </a:r>
          </a:p>
          <a:p>
            <a:pPr algn="just">
              <a:buNone/>
            </a:pPr>
            <a:r>
              <a:rPr lang="ru-RU"/>
              <a:t>3) անհրաժեշտ են որոշակի լրացուցիչ տեղեկատվություն.</a:t>
            </a:r>
          </a:p>
          <a:p>
            <a:pPr algn="just">
              <a:buNone/>
            </a:pPr>
            <a:r>
              <a:rPr lang="ru-RU"/>
              <a:t>4) լրացուցիչ տեղեկատվությունները գնահատելու նպատակով պատասխանի ներկայացման ժամկետը անհրաժեշտ է երկարաձգել 180 օրով:</a:t>
            </a:r>
          </a:p>
          <a:p>
            <a:endParaRPr lang="ru-RU"/>
          </a:p>
        </p:txBody>
      </p:sp>
      <p:sp>
        <p:nvSpPr>
          <p:cNvPr id="2" name="Заголовок 1"/>
          <p:cNvSpPr>
            <a:spLocks noGrp="1"/>
          </p:cNvSpPr>
          <p:nvPr>
            <p:ph type="title"/>
          </p:nvPr>
        </p:nvSpPr>
        <p:spPr/>
        <p:txBody>
          <a:bodyPr/>
          <a:lstStyle/>
          <a:p>
            <a:endParaRPr lang="ru-RU"/>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jpg"/>
          <p:cNvPicPr>
            <a:picLocks noGrp="1" noChangeAspect="1"/>
          </p:cNvPicPr>
          <p:nvPr>
            <p:ph idx="1"/>
          </p:nvPr>
        </p:nvPicPr>
        <p:blipFill>
          <a:blip r:embed="rId2" cstate="print"/>
          <a:stretch>
            <a:fillRect/>
          </a:stretch>
        </p:blipFill>
        <p:spPr>
          <a:xfrm>
            <a:off x="304800" y="2667000"/>
            <a:ext cx="2752725" cy="1657350"/>
          </a:xfrm>
        </p:spPr>
      </p:pic>
      <p:sp>
        <p:nvSpPr>
          <p:cNvPr id="2" name="Заголовок 1"/>
          <p:cNvSpPr>
            <a:spLocks noGrp="1"/>
          </p:cNvSpPr>
          <p:nvPr>
            <p:ph type="title"/>
          </p:nvPr>
        </p:nvSpPr>
        <p:spPr>
          <a:xfrm>
            <a:off x="457200" y="609600"/>
            <a:ext cx="8229600" cy="2057400"/>
          </a:xfrm>
        </p:spPr>
        <p:txBody>
          <a:bodyPr>
            <a:noAutofit/>
          </a:bodyPr>
          <a:lstStyle/>
          <a:p>
            <a:pPr algn="just"/>
            <a:r>
              <a:rPr lang="hy-AM" sz="4800" smtClean="0">
                <a:solidFill>
                  <a:schemeClr val="bg2">
                    <a:lumMod val="10000"/>
                  </a:schemeClr>
                </a:solidFill>
                <a:effectLst/>
              </a:rPr>
              <a:t>ԳՁՕ պարունակող սննդի ավելացում շուկայում</a:t>
            </a:r>
            <a:endParaRPr lang="ru-RU" sz="4800">
              <a:solidFill>
                <a:schemeClr val="bg2">
                  <a:lumMod val="10000"/>
                </a:schemeClr>
              </a:solidFill>
              <a:effectLst/>
            </a:endParaRPr>
          </a:p>
        </p:txBody>
      </p:sp>
      <p:sp>
        <p:nvSpPr>
          <p:cNvPr id="5" name="Прямоугольник 4"/>
          <p:cNvSpPr/>
          <p:nvPr/>
        </p:nvSpPr>
        <p:spPr>
          <a:xfrm>
            <a:off x="2286000" y="3105835"/>
            <a:ext cx="4572000" cy="369332"/>
          </a:xfrm>
          <a:prstGeom prst="rect">
            <a:avLst/>
          </a:prstGeom>
        </p:spPr>
        <p:txBody>
          <a:bodyPr>
            <a:spAutoFit/>
          </a:bodyPr>
          <a:lstStyle/>
          <a:p>
            <a:endParaRPr lang="ru-RU"/>
          </a:p>
        </p:txBody>
      </p:sp>
      <p:pic>
        <p:nvPicPr>
          <p:cNvPr id="7" name="Рисунок 6" descr="gmo-banana-fruits-vegetables-health-risk-cancer-heart-disease.jpg"/>
          <p:cNvPicPr>
            <a:picLocks noChangeAspect="1"/>
          </p:cNvPicPr>
          <p:nvPr/>
        </p:nvPicPr>
        <p:blipFill>
          <a:blip r:embed="rId3" cstate="print"/>
          <a:stretch>
            <a:fillRect/>
          </a:stretch>
        </p:blipFill>
        <p:spPr>
          <a:xfrm>
            <a:off x="3048000" y="2743200"/>
            <a:ext cx="3224213" cy="3010689"/>
          </a:xfrm>
          <a:prstGeom prst="rect">
            <a:avLst/>
          </a:prstGeom>
        </p:spPr>
      </p:pic>
      <p:pic>
        <p:nvPicPr>
          <p:cNvPr id="8" name="Рисунок 7" descr="загруженное.jpg"/>
          <p:cNvPicPr>
            <a:picLocks noChangeAspect="1"/>
          </p:cNvPicPr>
          <p:nvPr/>
        </p:nvPicPr>
        <p:blipFill>
          <a:blip r:embed="rId4" cstate="print"/>
          <a:stretch>
            <a:fillRect/>
          </a:stretch>
        </p:blipFill>
        <p:spPr>
          <a:xfrm>
            <a:off x="6172200" y="3048000"/>
            <a:ext cx="2733675" cy="16764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hy-AM" sz="2800" smtClean="0"/>
              <a:t>Ընդունել օրենքի նախագիծը</a:t>
            </a:r>
          </a:p>
          <a:p>
            <a:pPr algn="just"/>
            <a:r>
              <a:rPr lang="hy-AM" sz="2800" smtClean="0"/>
              <a:t>Ապահովել սննդի անվտագնության տեսչության կողմից ներկրվող սննդի փորձաքննությունը:</a:t>
            </a:r>
          </a:p>
          <a:p>
            <a:pPr algn="just"/>
            <a:r>
              <a:rPr lang="hy-AM" sz="2800" smtClean="0"/>
              <a:t>Ապահովվել հասարակայնության մասնակցությունը ներմուծման ամբողջ ընթացակարգին:</a:t>
            </a:r>
          </a:p>
          <a:p>
            <a:pPr algn="just"/>
            <a:r>
              <a:rPr lang="hy-AM" sz="2800" smtClean="0"/>
              <a:t>Վարչական և քրեական պատասխանատվություն նախատեսել ներմուծման կոնների կոպիտ խախտման և մարդկանց առողջությանն ու կյանքին պատճառված վնասի համար:</a:t>
            </a:r>
          </a:p>
          <a:p>
            <a:endParaRPr lang="ru-RU" sz="2800"/>
          </a:p>
        </p:txBody>
      </p:sp>
      <p:sp>
        <p:nvSpPr>
          <p:cNvPr id="2" name="Заголовок 1"/>
          <p:cNvSpPr>
            <a:spLocks noGrp="1"/>
          </p:cNvSpPr>
          <p:nvPr>
            <p:ph type="title"/>
          </p:nvPr>
        </p:nvSpPr>
        <p:spPr/>
        <p:txBody>
          <a:bodyPr>
            <a:normAutofit fontScale="90000"/>
          </a:bodyPr>
          <a:lstStyle/>
          <a:p>
            <a:r>
              <a:rPr lang="hy-AM" smtClean="0"/>
              <a:t>Ոլորտի կարգավորման համար անհրաժեշտ է</a:t>
            </a:r>
            <a:endParaRPr lang="ru-RU"/>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7497.jpg"/>
          <p:cNvPicPr>
            <a:picLocks noGrp="1" noChangeAspect="1"/>
          </p:cNvPicPr>
          <p:nvPr>
            <p:ph idx="1"/>
          </p:nvPr>
        </p:nvPicPr>
        <p:blipFill>
          <a:blip r:embed="rId2" cstate="print"/>
          <a:stretch>
            <a:fillRect/>
          </a:stretch>
        </p:blipFill>
        <p:spPr>
          <a:xfrm>
            <a:off x="2295525" y="2220119"/>
            <a:ext cx="4552950" cy="3048000"/>
          </a:xfrm>
        </p:spPr>
      </p:pic>
      <p:sp>
        <p:nvSpPr>
          <p:cNvPr id="2" name="Заголовок 1"/>
          <p:cNvSpPr>
            <a:spLocks noGrp="1"/>
          </p:cNvSpPr>
          <p:nvPr>
            <p:ph type="title"/>
          </p:nvPr>
        </p:nvSpPr>
        <p:spPr>
          <a:xfrm>
            <a:off x="457200" y="274638"/>
            <a:ext cx="8229600" cy="1935162"/>
          </a:xfrm>
        </p:spPr>
        <p:txBody>
          <a:bodyPr>
            <a:normAutofit fontScale="90000"/>
          </a:bodyPr>
          <a:lstStyle/>
          <a:p>
            <a:r>
              <a:rPr lang="hy-AM"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Շնորհակալություն </a:t>
            </a:r>
            <a:r>
              <a:rPr lang="en-US"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a:t>
            </a:r>
            <a:r>
              <a:rPr lang="ru-RU"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
            </a:r>
            <a:br>
              <a:rPr lang="ru-RU"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br>
            <a:r>
              <a:rPr lang="hy-AM"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        </a:t>
            </a:r>
            <a:r>
              <a:rPr lang="ru-RU"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Պետրոսյան Լիլիթ</a:t>
            </a:r>
            <a:r>
              <a:rPr lang="en-US"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-ԵՊՀ Իրավագիտության ֆակուլտետ </a:t>
            </a:r>
            <a:r>
              <a:rPr lang="ru-RU"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4-</a:t>
            </a:r>
            <a:r>
              <a:rPr lang="hy-AM"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sym typeface="Wingdings" pitchFamily="2" charset="2"/>
              </a:rPr>
              <a:t>րդ կուրս:</a:t>
            </a:r>
            <a:endParaRPr lang="ru-RU">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276601"/>
            <a:ext cx="8001000" cy="2057400"/>
          </a:xfrm>
        </p:spPr>
        <p:txBody>
          <a:bodyPr>
            <a:normAutofit/>
          </a:bodyPr>
          <a:lstStyle/>
          <a:p>
            <a:pPr algn="just"/>
            <a:r>
              <a:rPr lang="hy-AM" sz="4000" smtClean="0">
                <a:solidFill>
                  <a:srgbClr val="0070C0"/>
                </a:solidFill>
              </a:rPr>
              <a:t>Ներկրման հետ կապված իմպերատիվ</a:t>
            </a:r>
            <a:r>
              <a:rPr lang="ru-RU" sz="4000" smtClean="0">
                <a:solidFill>
                  <a:srgbClr val="0070C0"/>
                </a:solidFill>
              </a:rPr>
              <a:t> </a:t>
            </a:r>
            <a:r>
              <a:rPr lang="hy-AM" sz="4000" smtClean="0">
                <a:solidFill>
                  <a:srgbClr val="0070C0"/>
                </a:solidFill>
              </a:rPr>
              <a:t>նորմերի բացակայություն</a:t>
            </a:r>
            <a:endParaRPr lang="ru-RU" sz="4000">
              <a:solidFill>
                <a:srgbClr val="0070C0"/>
              </a:solidFill>
            </a:endParaRPr>
          </a:p>
        </p:txBody>
      </p:sp>
      <p:sp>
        <p:nvSpPr>
          <p:cNvPr id="2" name="Заголовок 1"/>
          <p:cNvSpPr>
            <a:spLocks noGrp="1"/>
          </p:cNvSpPr>
          <p:nvPr>
            <p:ph type="title"/>
          </p:nvPr>
        </p:nvSpPr>
        <p:spPr>
          <a:xfrm>
            <a:off x="304800" y="304800"/>
            <a:ext cx="8534400" cy="2590800"/>
          </a:xfrm>
        </p:spPr>
        <p:txBody>
          <a:bodyPr>
            <a:noAutofit/>
          </a:bodyPr>
          <a:lstStyle/>
          <a:p>
            <a:pPr algn="just"/>
            <a:r>
              <a:rPr lang="ru-RU" sz="4000" b="1" smtClean="0">
                <a:solidFill>
                  <a:srgbClr val="0070C0"/>
                </a:solidFill>
              </a:rPr>
              <a:t>Սննդամթերքի որակի </a:t>
            </a:r>
            <a:r>
              <a:rPr lang="ru-RU" sz="4000" b="1">
                <a:solidFill>
                  <a:srgbClr val="0070C0"/>
                </a:solidFill>
              </a:rPr>
              <a:t>ու </a:t>
            </a:r>
            <a:r>
              <a:rPr lang="ru-RU" sz="4000" b="1" smtClean="0">
                <a:solidFill>
                  <a:srgbClr val="0070C0"/>
                </a:solidFill>
              </a:rPr>
              <a:t>անվտանգության վերահսկողական մեխանիզմները</a:t>
            </a:r>
            <a:r>
              <a:rPr lang="hy-AM" sz="4000" b="1" smtClean="0">
                <a:solidFill>
                  <a:srgbClr val="0070C0"/>
                </a:solidFill>
              </a:rPr>
              <a:t> չեն գործում</a:t>
            </a:r>
            <a:endParaRPr lang="ru-RU" sz="4000" b="1">
              <a:solidFill>
                <a:srgbClr val="0070C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28800"/>
            <a:ext cx="8229600" cy="4297363"/>
          </a:xfrm>
        </p:spPr>
        <p:txBody>
          <a:bodyPr>
            <a:normAutofit fontScale="55000" lnSpcReduction="20000"/>
          </a:bodyPr>
          <a:lstStyle/>
          <a:p>
            <a:pPr marL="514350" indent="-514350" algn="just">
              <a:buFont typeface="+mj-lt"/>
              <a:buAutoNum type="arabicPeriod"/>
            </a:pPr>
            <a:r>
              <a:rPr lang="hy-AM" sz="3800" smtClean="0">
                <a:latin typeface="Sylfaen" pitchFamily="18" charset="0"/>
              </a:rPr>
              <a:t>որակական </a:t>
            </a:r>
            <a:r>
              <a:rPr lang="hy-AM" sz="3800">
                <a:latin typeface="Sylfaen" pitchFamily="18" charset="0"/>
              </a:rPr>
              <a:t>այլ հատկանիշների ստացման նպատակով կենդանի օրգանիզմներում (կենդանիներ, բույսեր, միկրոօրգանիզմներ) օտար գենի ավելացմամբ կամ գեների համակցմամբ գենետիկական կառուցվածքի վերափոխման արդյունքում ստացված </a:t>
            </a:r>
            <a:r>
              <a:rPr lang="hy-AM" sz="3800" smtClean="0">
                <a:latin typeface="Sylfaen" pitchFamily="18" charset="0"/>
              </a:rPr>
              <a:t>մթերքը,</a:t>
            </a:r>
          </a:p>
          <a:p>
            <a:pPr marL="514350" indent="-514350" algn="just">
              <a:buFont typeface="+mj-lt"/>
              <a:buAutoNum type="arabicPeriod"/>
            </a:pPr>
            <a:r>
              <a:rPr lang="hy-AM" sz="3800" smtClean="0">
                <a:latin typeface="Sylfaen" pitchFamily="18" charset="0"/>
              </a:rPr>
              <a:t>կենդանի </a:t>
            </a:r>
            <a:r>
              <a:rPr lang="hy-AM" sz="3800">
                <a:latin typeface="Sylfaen" pitchFamily="18" charset="0"/>
              </a:rPr>
              <a:t>վերափոխված օրգանիզմների կենսագործունեության արդյունքում ստացված մթերքը</a:t>
            </a:r>
            <a:r>
              <a:rPr lang="hy-AM" sz="3800" smtClean="0">
                <a:latin typeface="Sylfaen" pitchFamily="18" charset="0"/>
              </a:rPr>
              <a:t>,</a:t>
            </a:r>
          </a:p>
          <a:p>
            <a:pPr marL="514350" indent="-514350" algn="just">
              <a:buFont typeface="+mj-lt"/>
              <a:buAutoNum type="arabicPeriod"/>
            </a:pPr>
            <a:r>
              <a:rPr lang="hy-AM" sz="3800" smtClean="0">
                <a:latin typeface="Sylfaen" pitchFamily="18" charset="0"/>
              </a:rPr>
              <a:t>սննդամթերքի</a:t>
            </a:r>
            <a:r>
              <a:rPr lang="hy-AM" sz="3800">
                <a:latin typeface="Sylfaen" pitchFamily="18" charset="0"/>
              </a:rPr>
              <a:t> բաղադրության մեջ գենետիկական կառուցվածքի վերափոխման արդյունքում ստացված մթերքի և (կամ) կենդանի վերափոխված օրգանիզմների կենսագործունեության արդյունքում ստացված մթերքի և (կամ) դրանց առանձին մասերի օգտագործումից ստացված մթերքը.</a:t>
            </a:r>
          </a:p>
          <a:p>
            <a:pPr>
              <a:buNone/>
            </a:pPr>
            <a:endParaRPr lang="en-US" smtClean="0"/>
          </a:p>
          <a:p>
            <a:pPr>
              <a:buNone/>
            </a:pPr>
            <a:r>
              <a:rPr lang="en-US"/>
              <a:t> </a:t>
            </a:r>
            <a:r>
              <a:rPr lang="en-US" smtClean="0"/>
              <a:t>                        (</a:t>
            </a:r>
            <a:r>
              <a:rPr lang="ru-RU" sz="2900" i="1" smtClean="0"/>
              <a:t>Սննդամթեր</a:t>
            </a:r>
            <a:r>
              <a:rPr lang="en-US" sz="2900" i="1"/>
              <a:t>ք</a:t>
            </a:r>
            <a:r>
              <a:rPr lang="ru-RU" sz="2900" i="1" smtClean="0"/>
              <a:t>ի անվտանգության մասին ՀՀ օրենքի </a:t>
            </a:r>
            <a:r>
              <a:rPr lang="hy-AM" sz="2900" i="1" smtClean="0"/>
              <a:t>2</a:t>
            </a:r>
            <a:r>
              <a:rPr lang="en-US" sz="2900" i="1" smtClean="0"/>
              <a:t>-րդ հոդված</a:t>
            </a:r>
            <a:r>
              <a:rPr lang="en-US" smtClean="0"/>
              <a:t>)</a:t>
            </a:r>
            <a:endParaRPr lang="ru-RU"/>
          </a:p>
        </p:txBody>
      </p:sp>
      <p:sp>
        <p:nvSpPr>
          <p:cNvPr id="2" name="Заголовок 1"/>
          <p:cNvSpPr>
            <a:spLocks noGrp="1"/>
          </p:cNvSpPr>
          <p:nvPr>
            <p:ph type="title"/>
          </p:nvPr>
        </p:nvSpPr>
        <p:spPr/>
        <p:txBody>
          <a:bodyPr>
            <a:normAutofit fontScale="90000"/>
          </a:bodyPr>
          <a:lstStyle/>
          <a:p>
            <a:r>
              <a:rPr lang="hy-AM" sz="4000" smtClean="0">
                <a:effectLst/>
                <a:latin typeface="Sylfaen" pitchFamily="18" charset="0"/>
              </a:rPr>
              <a:t>Որն է գենետիկորեն ձևափոխված սննդամթերքը</a:t>
            </a:r>
            <a:endParaRPr lang="ru-RU" sz="4000">
              <a:effectLst/>
              <a:latin typeface="Sylfae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buNone/>
            </a:pPr>
            <a:r>
              <a:rPr lang="en-US" sz="4000" smtClean="0"/>
              <a:t>Միայն նախատեսված է </a:t>
            </a:r>
            <a:r>
              <a:rPr lang="hy-AM" sz="4000" smtClean="0"/>
              <a:t>«գենետիկորեն ձևափոխված</a:t>
            </a:r>
            <a:r>
              <a:rPr lang="en-US" sz="4000" smtClean="0"/>
              <a:t> </a:t>
            </a:r>
            <a:r>
              <a:rPr lang="hy-AM" sz="4000" smtClean="0"/>
              <a:t>սննդամթերք»</a:t>
            </a:r>
            <a:r>
              <a:rPr lang="en-US" sz="4000" smtClean="0"/>
              <a:t> </a:t>
            </a:r>
            <a:r>
              <a:rPr lang="hy-AM" sz="4000" smtClean="0"/>
              <a:t>մակնշումը,եթե</a:t>
            </a:r>
            <a:r>
              <a:rPr lang="hy-AM" sz="4000"/>
              <a:t> սննդամթերքի </a:t>
            </a:r>
            <a:r>
              <a:rPr lang="en-US" sz="4000"/>
              <a:t> </a:t>
            </a:r>
            <a:r>
              <a:rPr lang="en-US" sz="4000" smtClean="0"/>
              <a:t>    </a:t>
            </a:r>
            <a:r>
              <a:rPr lang="hy-AM" sz="4000" smtClean="0"/>
              <a:t>բաղադրության </a:t>
            </a:r>
            <a:r>
              <a:rPr lang="hy-AM" sz="4000"/>
              <a:t>մեջ դրա պարունակությունը 0,9 %-ից բարձր է.</a:t>
            </a:r>
            <a:endParaRPr lang="ru-RU" sz="4000"/>
          </a:p>
        </p:txBody>
      </p:sp>
      <p:sp>
        <p:nvSpPr>
          <p:cNvPr id="2" name="Заголовок 1"/>
          <p:cNvSpPr>
            <a:spLocks noGrp="1"/>
          </p:cNvSpPr>
          <p:nvPr>
            <p:ph type="title"/>
          </p:nvPr>
        </p:nvSpPr>
        <p:spPr>
          <a:xfrm>
            <a:off x="457200" y="457200"/>
            <a:ext cx="8229600" cy="960438"/>
          </a:xfrm>
        </p:spPr>
        <p:txBody>
          <a:bodyPr>
            <a:normAutofit fontScale="90000"/>
          </a:bodyPr>
          <a:lstStyle/>
          <a:p>
            <a:r>
              <a:rPr lang="en-US" sz="2800" smtClean="0">
                <a:solidFill>
                  <a:schemeClr val="bg2">
                    <a:lumMod val="10000"/>
                  </a:schemeClr>
                </a:solidFill>
                <a:effectLst/>
              </a:rPr>
              <a:t>Սննդամթերքի անվտանգության մասին ՀՀ օրենքում բացակայում են ներկրման հետ կապված դրույթներ:</a:t>
            </a:r>
            <a:r>
              <a:rPr lang="en-US" sz="2800" smtClean="0"/>
              <a:t/>
            </a:r>
            <a:br>
              <a:rPr lang="en-US" sz="2800" smtClean="0"/>
            </a:br>
            <a:endParaRPr lang="ru-RU" sz="280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buNone/>
            </a:pPr>
            <a:r>
              <a:rPr lang="hy-AM"/>
              <a:t>Շրջակա միջավայրի և զարգացման Ռիոյի հռչակագրի 15-րդ սկզբունքում նշված նախազգուշական միջոցներին համապատասխան՝ սույն Արձանագրության </a:t>
            </a:r>
            <a:r>
              <a:rPr lang="hy-AM" u="sng">
                <a:solidFill>
                  <a:srgbClr val="FF0000"/>
                </a:solidFill>
              </a:rPr>
              <a:t>նպատակն է ապահովել ժամանակակից կենսատեխնոլոգիայից (ո</a:t>
            </a:r>
            <a:r>
              <a:rPr lang="hy-AM"/>
              <a:t>րը կարող է անբարենպաստ ազդեցություն ունենալ կենսաբանական բազմազանության պահպանման և կայուն օգտագործման նկատմամբ) բխող` կենդանի վերափոխված օրգանիզմների անվտանգ փոխանցման, մշակման և օգտագործման ոլորտում պաշտպանության համապատասխան մակարդակ՝ հաշվի առնելով նաև մարդկանց առողջությանը սպառնացող վտանգը, հատուկ ուշադրություն դարձնելով անդրսահմանային փոխադրումներին:</a:t>
            </a:r>
            <a:endParaRPr lang="ru-RU"/>
          </a:p>
        </p:txBody>
      </p:sp>
      <p:sp>
        <p:nvSpPr>
          <p:cNvPr id="2" name="Заголовок 1"/>
          <p:cNvSpPr>
            <a:spLocks noGrp="1"/>
          </p:cNvSpPr>
          <p:nvPr>
            <p:ph type="title"/>
          </p:nvPr>
        </p:nvSpPr>
        <p:spPr/>
        <p:txBody>
          <a:bodyPr>
            <a:normAutofit fontScale="90000"/>
          </a:bodyPr>
          <a:lstStyle/>
          <a:p>
            <a:r>
              <a:rPr lang="en-US" smtClean="0"/>
              <a:t>Կարթագենյան արձանագրության Նպատակ</a:t>
            </a:r>
            <a:endParaRPr lang="ru-RU"/>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buNone/>
            </a:pPr>
            <a:r>
              <a:rPr lang="ru-RU" smtClean="0"/>
              <a:t>նշանակում </a:t>
            </a:r>
            <a:r>
              <a:rPr lang="ru-RU"/>
              <a:t>է կիրառել՝</a:t>
            </a:r>
          </a:p>
          <a:p>
            <a:pPr algn="just"/>
            <a:r>
              <a:rPr lang="ru-RU"/>
              <a:t>նուկլեինաթթվի օգտագործման in vitro (օրգանիզմից դուրս) մեթոդը, ներառյալ ռեկոմբինանտային դեզօքսիրիբոնուկլեինաթթուն (ԴՆԹ) եւ նուկլեինաթթվի ուղղակի ներարկումը բջիջների կամ օրգանելայի մեջ, կամ տաքսոնոմիկ կարգավիճակ ունեցող օրգանիզմների բջիջների միացման մեթոդներ, որոնք թույլ են տալիս հաղթահարել բնական ֆիզիոլոգիական վերարտադրվող կամ ռեկոմբինացիոն արգելքները եւ աճեցման ու սելեկցիայի ավանդական մեթոդներ չեն </a:t>
            </a:r>
            <a:r>
              <a:rPr lang="ru-RU" smtClean="0"/>
              <a:t>հանդիսանում.</a:t>
            </a:r>
            <a:r>
              <a:rPr lang="en-US" smtClean="0"/>
              <a:t>  </a:t>
            </a:r>
            <a:endParaRPr lang="ru-RU" smtClean="0"/>
          </a:p>
          <a:p>
            <a:pPr>
              <a:buNone/>
            </a:pPr>
            <a:endParaRPr lang="ru-RU"/>
          </a:p>
        </p:txBody>
      </p:sp>
      <p:sp>
        <p:nvSpPr>
          <p:cNvPr id="2" name="Заголовок 1"/>
          <p:cNvSpPr>
            <a:spLocks noGrp="1"/>
          </p:cNvSpPr>
          <p:nvPr>
            <p:ph type="title"/>
          </p:nvPr>
        </p:nvSpPr>
        <p:spPr/>
        <p:txBody>
          <a:bodyPr>
            <a:normAutofit fontScale="90000"/>
          </a:bodyPr>
          <a:lstStyle/>
          <a:p>
            <a:r>
              <a:rPr lang="en-US" b="1" smtClean="0"/>
              <a:t>Իսկ ինչ է ժամանակակից կենսատեխնոլոգիան</a:t>
            </a:r>
            <a:endParaRPr lang="ru-RU" b="1"/>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hy-AM" smtClean="0"/>
              <a:t>Կենդանի որևէ վերափոխված օրգանիզմի ձեռքբերման, մշակման, փոխադրման, օգտագործման, փոխանցման և բաց թողնելու գործընթացի իրականացման ընթացքում Կողմերը կապահովեն կենսաբազմազանությանը սպառնացող վտանգի կանխարգելումը կամ նվազեցումը՝ հաշվի առնելով նաև մարդու առողջությանը սպառնացող վտանգը:</a:t>
            </a:r>
            <a:endParaRPr lang="ru-RU"/>
          </a:p>
        </p:txBody>
      </p:sp>
      <p:sp>
        <p:nvSpPr>
          <p:cNvPr id="3" name="Заголовок 2"/>
          <p:cNvSpPr>
            <a:spLocks noGrp="1"/>
          </p:cNvSpPr>
          <p:nvPr>
            <p:ph type="title"/>
          </p:nvPr>
        </p:nvSpPr>
        <p:spPr/>
        <p:txBody>
          <a:bodyPr>
            <a:normAutofit fontScale="90000"/>
          </a:bodyPr>
          <a:lstStyle/>
          <a:p>
            <a:r>
              <a:rPr lang="en-US" smtClean="0"/>
              <a:t>Կարթագենյան արձանագրության </a:t>
            </a:r>
            <a:r>
              <a:rPr lang="ru-RU" smtClean="0"/>
              <a:t>2</a:t>
            </a:r>
            <a:r>
              <a:rPr lang="hy-AM" smtClean="0"/>
              <a:t>-րդ հոդված.</a:t>
            </a: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GMO_Zawleczka.jpg"/>
          <p:cNvPicPr>
            <a:picLocks noGrp="1" noChangeAspect="1"/>
          </p:cNvPicPr>
          <p:nvPr>
            <p:ph idx="1"/>
          </p:nvPr>
        </p:nvPicPr>
        <p:blipFill>
          <a:blip r:embed="rId2" cstate="print"/>
          <a:stretch>
            <a:fillRect/>
          </a:stretch>
        </p:blipFill>
        <p:spPr>
          <a:xfrm>
            <a:off x="914400" y="2127917"/>
            <a:ext cx="6934200" cy="3232404"/>
          </a:xfrm>
        </p:spPr>
      </p:pic>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366</TotalTime>
  <Words>720</Words>
  <Application>Microsoft Office PowerPoint</Application>
  <PresentationFormat>Экран (4:3)</PresentationFormat>
  <Paragraphs>57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Открытая</vt:lpstr>
      <vt:lpstr>Գենետիկորեն ձևափոխված օրգանիզմներ պարունակող սննդի</vt:lpstr>
      <vt:lpstr>ԳՁՕ պարունակող սննդի ավելացում շուկայում</vt:lpstr>
      <vt:lpstr>Սննդամթերքի որակի ու անվտանգության վերահսկողական մեխանիզմները չեն գործում</vt:lpstr>
      <vt:lpstr>Որն է գենետիկորեն ձևափոխված սննդամթերքը</vt:lpstr>
      <vt:lpstr>Սննդամթերքի անվտանգության մասին ՀՀ օրենքում բացակայում են ներկրման հետ կապված դրույթներ: </vt:lpstr>
      <vt:lpstr>Կարթագենյան արձանագրության Նպատակ</vt:lpstr>
      <vt:lpstr>Իսկ ինչ է ժամանակակից կենսատեխնոլոգիան</vt:lpstr>
      <vt:lpstr>Կարթագենյան արձանագրության 2-րդ հոդված.</vt:lpstr>
      <vt:lpstr>Слайд 9</vt:lpstr>
      <vt:lpstr>Слайд 10</vt:lpstr>
      <vt:lpstr>Կենսանվտանգության ապահովման հիմնական սկզբունքներն են</vt:lpstr>
      <vt:lpstr>Слайд 12</vt:lpstr>
      <vt:lpstr>Слайд 13</vt:lpstr>
      <vt:lpstr>Գենետիկորեն Ձևափոխված օրգանիզմների ներմուծում</vt:lpstr>
      <vt:lpstr>Слайд 15</vt:lpstr>
      <vt:lpstr>Գենետիկորեն ձեւափոխված օրգանիզմների ներմուծման նախնական համաձայնության ընթացակարգը </vt:lpstr>
      <vt:lpstr>Слайд 17</vt:lpstr>
      <vt:lpstr>Слайд 18</vt:lpstr>
      <vt:lpstr>Слайд 19</vt:lpstr>
      <vt:lpstr>Ոլորտի կարգավորման համար անհրաժեշտ է</vt:lpstr>
      <vt:lpstr>Շնորհակալություն          Պետրոսյան Լիլիթ-ԵՊՀ Իրավագիտության ֆակուլտետ 4-րդ կուրս: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Գենետիկորեն ձևափոխված օրգանիզմների</dc:title>
  <dc:creator>Apple</dc:creator>
  <cp:lastModifiedBy>Apple</cp:lastModifiedBy>
  <cp:revision>39</cp:revision>
  <dcterms:created xsi:type="dcterms:W3CDTF">2013-12-01T11:43:15Z</dcterms:created>
  <dcterms:modified xsi:type="dcterms:W3CDTF">2013-12-04T21:46:56Z</dcterms:modified>
</cp:coreProperties>
</file>