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79" r:id="rId10"/>
    <p:sldId id="281" r:id="rId11"/>
    <p:sldId id="263" r:id="rId12"/>
    <p:sldId id="280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7" r:id="rId22"/>
    <p:sldId id="283" r:id="rId23"/>
    <p:sldId id="284" r:id="rId24"/>
    <p:sldId id="285" r:id="rId25"/>
    <p:sldId id="286" r:id="rId26"/>
    <p:sldId id="287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7A0E7-831D-4180-ABE5-423487A98B0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E536C5-313B-486F-ABA7-6DC9C531DEAD}">
      <dgm:prSet/>
      <dgm:spPr>
        <a:solidFill>
          <a:srgbClr val="5B9CD7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latin typeface="Times Armenian" pitchFamily="18" charset="0"/>
            </a:rPr>
            <a:t>Ð³ë³ñ³Ï³ÛÝáõÃÛ³Ý å³ïß³× Í³ÝáõóáõÙ</a:t>
          </a:r>
          <a:endParaRPr lang="ru-RU" dirty="0"/>
        </a:p>
      </dgm:t>
    </dgm:pt>
    <dgm:pt modelId="{8BF05F2E-CBBB-4C5B-9848-9E51E940220C}" type="parTrans" cxnId="{55CB2720-1F61-4732-9FF4-C04BB289F49D}">
      <dgm:prSet/>
      <dgm:spPr/>
      <dgm:t>
        <a:bodyPr/>
        <a:lstStyle/>
        <a:p>
          <a:endParaRPr lang="ru-RU"/>
        </a:p>
      </dgm:t>
    </dgm:pt>
    <dgm:pt modelId="{2A811FC7-360C-460E-A58E-BD195D24E005}" type="sibTrans" cxnId="{55CB2720-1F61-4732-9FF4-C04BB289F49D}">
      <dgm:prSet/>
      <dgm:spPr/>
      <dgm:t>
        <a:bodyPr/>
        <a:lstStyle/>
        <a:p>
          <a:endParaRPr lang="ru-RU"/>
        </a:p>
      </dgm:t>
    </dgm:pt>
    <dgm:pt modelId="{562B819E-7751-4668-A252-10FF8C01DBD9}">
      <dgm:prSet/>
      <dgm:spPr>
        <a:solidFill>
          <a:srgbClr val="5B9CD7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latin typeface="Times Armenian" pitchFamily="18" charset="0"/>
            </a:rPr>
            <a:t>²ÝÑñ³Å»ßï ï»Õ»Ï³ïíáõÃÛ³Ý ³éÏ³ÛáõÃÛáõÝ</a:t>
          </a:r>
          <a:endParaRPr lang="ru-RU" dirty="0"/>
        </a:p>
      </dgm:t>
    </dgm:pt>
    <dgm:pt modelId="{1A342BBD-A01E-427B-9E0C-E9CEFACACD72}" type="parTrans" cxnId="{CE0DC2F9-D8FB-4A7F-955B-46DD3E6196AD}">
      <dgm:prSet/>
      <dgm:spPr/>
      <dgm:t>
        <a:bodyPr/>
        <a:lstStyle/>
        <a:p>
          <a:endParaRPr lang="ru-RU"/>
        </a:p>
      </dgm:t>
    </dgm:pt>
    <dgm:pt modelId="{F3C2E3AB-3AFC-4BA3-9141-C9916F9F15F6}" type="sibTrans" cxnId="{CE0DC2F9-D8FB-4A7F-955B-46DD3E6196AD}">
      <dgm:prSet/>
      <dgm:spPr/>
      <dgm:t>
        <a:bodyPr/>
        <a:lstStyle/>
        <a:p>
          <a:endParaRPr lang="ru-RU"/>
        </a:p>
      </dgm:t>
    </dgm:pt>
    <dgm:pt modelId="{4114EF24-B04F-4014-9E76-969C97D28201}">
      <dgm:prSet/>
      <dgm:spPr>
        <a:solidFill>
          <a:srgbClr val="5B9CD7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latin typeface="Times Armenian" pitchFamily="18" charset="0"/>
            </a:rPr>
            <a:t>Ø³ëÝ³ÏóáõÃÛ³Ý å³ïß³× ÁÝÃ³ó³Ï³ñ·»ñ</a:t>
          </a:r>
          <a:endParaRPr lang="ru-RU" dirty="0"/>
        </a:p>
      </dgm:t>
    </dgm:pt>
    <dgm:pt modelId="{F7152F73-F02F-4191-BF3E-E5F149FE736F}" type="parTrans" cxnId="{759A314D-CB96-4635-96E2-5EC9B6601D49}">
      <dgm:prSet/>
      <dgm:spPr/>
      <dgm:t>
        <a:bodyPr/>
        <a:lstStyle/>
        <a:p>
          <a:endParaRPr lang="ru-RU"/>
        </a:p>
      </dgm:t>
    </dgm:pt>
    <dgm:pt modelId="{9E65F143-72DE-4C7E-8690-E8C23D77B6D0}" type="sibTrans" cxnId="{759A314D-CB96-4635-96E2-5EC9B6601D49}">
      <dgm:prSet/>
      <dgm:spPr/>
      <dgm:t>
        <a:bodyPr/>
        <a:lstStyle/>
        <a:p>
          <a:endParaRPr lang="ru-RU"/>
        </a:p>
      </dgm:t>
    </dgm:pt>
    <dgm:pt modelId="{9D80DC1D-EA70-4A7C-A2F6-C32D48E55A71}">
      <dgm:prSet/>
      <dgm:spPr>
        <a:solidFill>
          <a:srgbClr val="5B9CD7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latin typeface="Times Armenian" pitchFamily="18" charset="0"/>
            </a:rPr>
            <a:t>Ð³ë³ñ³Ï³ÛÝáõÃÛ³Ý Ù³ëÝ³ÏóáõÃÛ³Ý ³ñ¹ÛáõÝùÝ»ñÇ å³ïß³× Ñ³ßí³éáõÙ</a:t>
          </a:r>
          <a:endParaRPr lang="ru-RU" dirty="0"/>
        </a:p>
      </dgm:t>
    </dgm:pt>
    <dgm:pt modelId="{449FD89D-92B2-4D7C-822B-7FC05C754D10}" type="parTrans" cxnId="{91A6941C-32CB-43E5-AD47-DF10553A93A1}">
      <dgm:prSet/>
      <dgm:spPr/>
      <dgm:t>
        <a:bodyPr/>
        <a:lstStyle/>
        <a:p>
          <a:endParaRPr lang="ru-RU"/>
        </a:p>
      </dgm:t>
    </dgm:pt>
    <dgm:pt modelId="{CC1966C7-6D49-45FE-9465-804FEC209F9A}" type="sibTrans" cxnId="{91A6941C-32CB-43E5-AD47-DF10553A93A1}">
      <dgm:prSet/>
      <dgm:spPr/>
      <dgm:t>
        <a:bodyPr/>
        <a:lstStyle/>
        <a:p>
          <a:endParaRPr lang="ru-RU"/>
        </a:p>
      </dgm:t>
    </dgm:pt>
    <dgm:pt modelId="{51E75212-5799-4061-A2FB-B36D151D6A12}" type="pres">
      <dgm:prSet presAssocID="{AF67A0E7-831D-4180-ABE5-423487A98B0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0558ED-383F-4583-8B8E-06A69D6D5C32}" type="pres">
      <dgm:prSet presAssocID="{5BE536C5-313B-486F-ABA7-6DC9C531DEAD}" presName="horFlow" presStyleCnt="0"/>
      <dgm:spPr/>
    </dgm:pt>
    <dgm:pt modelId="{7D301F6F-14AD-40BA-A259-8D11CB33F8D7}" type="pres">
      <dgm:prSet presAssocID="{5BE536C5-313B-486F-ABA7-6DC9C531DEAD}" presName="bigChev" presStyleLbl="node1" presStyleIdx="0" presStyleCnt="4" custScaleX="489045"/>
      <dgm:spPr/>
      <dgm:t>
        <a:bodyPr/>
        <a:lstStyle/>
        <a:p>
          <a:endParaRPr lang="ru-RU"/>
        </a:p>
      </dgm:t>
    </dgm:pt>
    <dgm:pt modelId="{B7C21C80-D391-4E45-8F83-811A4AA3186C}" type="pres">
      <dgm:prSet presAssocID="{5BE536C5-313B-486F-ABA7-6DC9C531DEAD}" presName="vSp" presStyleCnt="0"/>
      <dgm:spPr/>
    </dgm:pt>
    <dgm:pt modelId="{FE1661E2-D374-4C4D-972C-5F3FF0BAEFB1}" type="pres">
      <dgm:prSet presAssocID="{562B819E-7751-4668-A252-10FF8C01DBD9}" presName="horFlow" presStyleCnt="0"/>
      <dgm:spPr/>
    </dgm:pt>
    <dgm:pt modelId="{1947F1CE-4800-4E36-9595-9A2797CD40BE}" type="pres">
      <dgm:prSet presAssocID="{562B819E-7751-4668-A252-10FF8C01DBD9}" presName="bigChev" presStyleLbl="node1" presStyleIdx="1" presStyleCnt="4" custScaleX="489045"/>
      <dgm:spPr/>
      <dgm:t>
        <a:bodyPr/>
        <a:lstStyle/>
        <a:p>
          <a:endParaRPr lang="ru-RU"/>
        </a:p>
      </dgm:t>
    </dgm:pt>
    <dgm:pt modelId="{1D338327-2DE7-449A-9575-7B3BFCECE8D0}" type="pres">
      <dgm:prSet presAssocID="{562B819E-7751-4668-A252-10FF8C01DBD9}" presName="vSp" presStyleCnt="0"/>
      <dgm:spPr/>
    </dgm:pt>
    <dgm:pt modelId="{D6A86B63-423F-460A-8B63-877B84BCA2B9}" type="pres">
      <dgm:prSet presAssocID="{4114EF24-B04F-4014-9E76-969C97D28201}" presName="horFlow" presStyleCnt="0"/>
      <dgm:spPr/>
    </dgm:pt>
    <dgm:pt modelId="{2638EAD6-19CA-4E97-B697-96A3B7F40F01}" type="pres">
      <dgm:prSet presAssocID="{4114EF24-B04F-4014-9E76-969C97D28201}" presName="bigChev" presStyleLbl="node1" presStyleIdx="2" presStyleCnt="4" custScaleX="489045"/>
      <dgm:spPr/>
      <dgm:t>
        <a:bodyPr/>
        <a:lstStyle/>
        <a:p>
          <a:endParaRPr lang="ru-RU"/>
        </a:p>
      </dgm:t>
    </dgm:pt>
    <dgm:pt modelId="{09544205-1FF1-4E03-9951-07E2AA0A0003}" type="pres">
      <dgm:prSet presAssocID="{4114EF24-B04F-4014-9E76-969C97D28201}" presName="vSp" presStyleCnt="0"/>
      <dgm:spPr/>
    </dgm:pt>
    <dgm:pt modelId="{95647DEA-704F-41FE-9417-2C013B6B0597}" type="pres">
      <dgm:prSet presAssocID="{9D80DC1D-EA70-4A7C-A2F6-C32D48E55A71}" presName="horFlow" presStyleCnt="0"/>
      <dgm:spPr/>
    </dgm:pt>
    <dgm:pt modelId="{A6489E35-F326-44E7-B091-49742DF4185D}" type="pres">
      <dgm:prSet presAssocID="{9D80DC1D-EA70-4A7C-A2F6-C32D48E55A71}" presName="bigChev" presStyleLbl="node1" presStyleIdx="3" presStyleCnt="4" custScaleX="489045"/>
      <dgm:spPr/>
      <dgm:t>
        <a:bodyPr/>
        <a:lstStyle/>
        <a:p>
          <a:endParaRPr lang="ru-RU"/>
        </a:p>
      </dgm:t>
    </dgm:pt>
  </dgm:ptLst>
  <dgm:cxnLst>
    <dgm:cxn modelId="{7571077F-EE4A-41A1-B497-20858389DE2D}" type="presOf" srcId="{AF67A0E7-831D-4180-ABE5-423487A98B0E}" destId="{51E75212-5799-4061-A2FB-B36D151D6A12}" srcOrd="0" destOrd="0" presId="urn:microsoft.com/office/officeart/2005/8/layout/lProcess3"/>
    <dgm:cxn modelId="{CE0DC2F9-D8FB-4A7F-955B-46DD3E6196AD}" srcId="{AF67A0E7-831D-4180-ABE5-423487A98B0E}" destId="{562B819E-7751-4668-A252-10FF8C01DBD9}" srcOrd="1" destOrd="0" parTransId="{1A342BBD-A01E-427B-9E0C-E9CEFACACD72}" sibTransId="{F3C2E3AB-3AFC-4BA3-9141-C9916F9F15F6}"/>
    <dgm:cxn modelId="{3826916B-265F-4E1A-BDA7-8147DC478E3B}" type="presOf" srcId="{4114EF24-B04F-4014-9E76-969C97D28201}" destId="{2638EAD6-19CA-4E97-B697-96A3B7F40F01}" srcOrd="0" destOrd="0" presId="urn:microsoft.com/office/officeart/2005/8/layout/lProcess3"/>
    <dgm:cxn modelId="{759A314D-CB96-4635-96E2-5EC9B6601D49}" srcId="{AF67A0E7-831D-4180-ABE5-423487A98B0E}" destId="{4114EF24-B04F-4014-9E76-969C97D28201}" srcOrd="2" destOrd="0" parTransId="{F7152F73-F02F-4191-BF3E-E5F149FE736F}" sibTransId="{9E65F143-72DE-4C7E-8690-E8C23D77B6D0}"/>
    <dgm:cxn modelId="{2B56AB05-8D4C-4961-BD3A-8214391F2E69}" type="presOf" srcId="{5BE536C5-313B-486F-ABA7-6DC9C531DEAD}" destId="{7D301F6F-14AD-40BA-A259-8D11CB33F8D7}" srcOrd="0" destOrd="0" presId="urn:microsoft.com/office/officeart/2005/8/layout/lProcess3"/>
    <dgm:cxn modelId="{55CB2720-1F61-4732-9FF4-C04BB289F49D}" srcId="{AF67A0E7-831D-4180-ABE5-423487A98B0E}" destId="{5BE536C5-313B-486F-ABA7-6DC9C531DEAD}" srcOrd="0" destOrd="0" parTransId="{8BF05F2E-CBBB-4C5B-9848-9E51E940220C}" sibTransId="{2A811FC7-360C-460E-A58E-BD195D24E005}"/>
    <dgm:cxn modelId="{91A6941C-32CB-43E5-AD47-DF10553A93A1}" srcId="{AF67A0E7-831D-4180-ABE5-423487A98B0E}" destId="{9D80DC1D-EA70-4A7C-A2F6-C32D48E55A71}" srcOrd="3" destOrd="0" parTransId="{449FD89D-92B2-4D7C-822B-7FC05C754D10}" sibTransId="{CC1966C7-6D49-45FE-9465-804FEC209F9A}"/>
    <dgm:cxn modelId="{DB06DD95-852A-434A-90CD-8A86C4A232E3}" type="presOf" srcId="{9D80DC1D-EA70-4A7C-A2F6-C32D48E55A71}" destId="{A6489E35-F326-44E7-B091-49742DF4185D}" srcOrd="0" destOrd="0" presId="urn:microsoft.com/office/officeart/2005/8/layout/lProcess3"/>
    <dgm:cxn modelId="{8DAA9A10-2170-4BA2-9108-05D273C72E08}" type="presOf" srcId="{562B819E-7751-4668-A252-10FF8C01DBD9}" destId="{1947F1CE-4800-4E36-9595-9A2797CD40BE}" srcOrd="0" destOrd="0" presId="urn:microsoft.com/office/officeart/2005/8/layout/lProcess3"/>
    <dgm:cxn modelId="{627B31EF-E225-4B78-A9BF-C35CB7B59951}" type="presParOf" srcId="{51E75212-5799-4061-A2FB-B36D151D6A12}" destId="{490558ED-383F-4583-8B8E-06A69D6D5C32}" srcOrd="0" destOrd="0" presId="urn:microsoft.com/office/officeart/2005/8/layout/lProcess3"/>
    <dgm:cxn modelId="{0AB5D261-CECC-47DA-B733-BD51BBB4A065}" type="presParOf" srcId="{490558ED-383F-4583-8B8E-06A69D6D5C32}" destId="{7D301F6F-14AD-40BA-A259-8D11CB33F8D7}" srcOrd="0" destOrd="0" presId="urn:microsoft.com/office/officeart/2005/8/layout/lProcess3"/>
    <dgm:cxn modelId="{7202B27B-479A-4754-B463-65C644BA5008}" type="presParOf" srcId="{51E75212-5799-4061-A2FB-B36D151D6A12}" destId="{B7C21C80-D391-4E45-8F83-811A4AA3186C}" srcOrd="1" destOrd="0" presId="urn:microsoft.com/office/officeart/2005/8/layout/lProcess3"/>
    <dgm:cxn modelId="{38CC1EE5-8309-403A-9551-EFE91C9DE580}" type="presParOf" srcId="{51E75212-5799-4061-A2FB-B36D151D6A12}" destId="{FE1661E2-D374-4C4D-972C-5F3FF0BAEFB1}" srcOrd="2" destOrd="0" presId="urn:microsoft.com/office/officeart/2005/8/layout/lProcess3"/>
    <dgm:cxn modelId="{5ECC7683-C69A-40D6-B4A1-38F7AE4EC7EF}" type="presParOf" srcId="{FE1661E2-D374-4C4D-972C-5F3FF0BAEFB1}" destId="{1947F1CE-4800-4E36-9595-9A2797CD40BE}" srcOrd="0" destOrd="0" presId="urn:microsoft.com/office/officeart/2005/8/layout/lProcess3"/>
    <dgm:cxn modelId="{71F7649F-7C42-4993-9D50-A9134BDA5373}" type="presParOf" srcId="{51E75212-5799-4061-A2FB-B36D151D6A12}" destId="{1D338327-2DE7-449A-9575-7B3BFCECE8D0}" srcOrd="3" destOrd="0" presId="urn:microsoft.com/office/officeart/2005/8/layout/lProcess3"/>
    <dgm:cxn modelId="{CD93901E-5F66-47B5-B0FA-774CC0D0EE66}" type="presParOf" srcId="{51E75212-5799-4061-A2FB-B36D151D6A12}" destId="{D6A86B63-423F-460A-8B63-877B84BCA2B9}" srcOrd="4" destOrd="0" presId="urn:microsoft.com/office/officeart/2005/8/layout/lProcess3"/>
    <dgm:cxn modelId="{70D8BB5E-9E59-4CAF-988C-623F75427178}" type="presParOf" srcId="{D6A86B63-423F-460A-8B63-877B84BCA2B9}" destId="{2638EAD6-19CA-4E97-B697-96A3B7F40F01}" srcOrd="0" destOrd="0" presId="urn:microsoft.com/office/officeart/2005/8/layout/lProcess3"/>
    <dgm:cxn modelId="{7D23EFCD-102B-4098-931B-930A8BC46AEC}" type="presParOf" srcId="{51E75212-5799-4061-A2FB-B36D151D6A12}" destId="{09544205-1FF1-4E03-9951-07E2AA0A0003}" srcOrd="5" destOrd="0" presId="urn:microsoft.com/office/officeart/2005/8/layout/lProcess3"/>
    <dgm:cxn modelId="{5A51A6DD-1EBA-44E9-8C58-5507098B695B}" type="presParOf" srcId="{51E75212-5799-4061-A2FB-B36D151D6A12}" destId="{95647DEA-704F-41FE-9417-2C013B6B0597}" srcOrd="6" destOrd="0" presId="urn:microsoft.com/office/officeart/2005/8/layout/lProcess3"/>
    <dgm:cxn modelId="{50B6A0C5-23A4-4174-9952-1DE820EF8CD1}" type="presParOf" srcId="{95647DEA-704F-41FE-9417-2C013B6B0597}" destId="{A6489E35-F326-44E7-B091-49742DF4185D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120F-A50D-4C95-AA29-58B49E0045C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1B2FC-C64C-43BA-9B3F-CCDE0E184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y-AM" smtClean="0"/>
              <a:t>Լ</a:t>
            </a:r>
            <a:r>
              <a:rPr lang="en-US" smtClean="0"/>
              <a:t>րացնել նաև փորձաքննության օրենքի ազդակիր համայնքի հասկացությունը:</a:t>
            </a: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9038DF-F65F-4AB6-9FB3-9D661AB45673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</a:t>
            </a:r>
            <a:r>
              <a:rPr lang="ru-RU" smtClean="0"/>
              <a:t>oxel shrjanaknery, texapoxel hajord slaydic heto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179A54-3F16-431A-9256-7F81C47DCD0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458E-70ED-4956-ACCA-1C9C5CC696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6640" cy="917682"/>
          </a:xfrm>
        </p:spPr>
        <p:txBody>
          <a:bodyPr/>
          <a:lstStyle/>
          <a:p>
            <a:pPr algn="ctr"/>
            <a:r>
              <a:rPr lang="en-US" dirty="0" smtClean="0"/>
              <a:t>ԹԵՄԱ </a:t>
            </a:r>
            <a:r>
              <a:rPr lang="ru-RU" dirty="0" smtClean="0">
                <a:latin typeface="Sylfaen" pitchFamily="18" charset="0"/>
              </a:rPr>
              <a:t>5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ՄԱՐԴՈՒ ԷԿՈԼՈԳԻԱԿԱՆ-ԻՐԱՎԱԿԱՆ ԿԱՐԳԱՎԻՃԱԿԸ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1722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Երևան</a:t>
            </a:r>
            <a:r>
              <a:rPr lang="en-US" dirty="0" smtClean="0"/>
              <a:t> </a:t>
            </a:r>
            <a:r>
              <a:rPr lang="ru-RU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Տեղեկատվության</a:t>
            </a:r>
            <a:r>
              <a:rPr lang="en-US" dirty="0" smtClean="0"/>
              <a:t> </a:t>
            </a:r>
            <a:r>
              <a:rPr lang="en-US" dirty="0" err="1" smtClean="0"/>
              <a:t>տրամադրման</a:t>
            </a:r>
            <a:r>
              <a:rPr lang="en-US" dirty="0" smtClean="0"/>
              <a:t> </a:t>
            </a:r>
            <a:r>
              <a:rPr lang="en-US" dirty="0" err="1" smtClean="0"/>
              <a:t>պայմանները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Տեղեկատվության</a:t>
            </a:r>
            <a:r>
              <a:rPr lang="en-US" dirty="0" smtClean="0"/>
              <a:t> </a:t>
            </a:r>
            <a:r>
              <a:rPr lang="en-US" dirty="0" err="1" smtClean="0"/>
              <a:t>տրամադրման</a:t>
            </a:r>
            <a:r>
              <a:rPr lang="en-US" dirty="0" smtClean="0"/>
              <a:t> </a:t>
            </a:r>
            <a:r>
              <a:rPr lang="en-US" dirty="0" err="1" smtClean="0"/>
              <a:t>ձևը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կրիչը</a:t>
            </a:r>
            <a:r>
              <a:rPr lang="ru-RU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Տեղեկատվության</a:t>
            </a:r>
            <a:r>
              <a:rPr lang="en-US" dirty="0" smtClean="0"/>
              <a:t> </a:t>
            </a:r>
            <a:r>
              <a:rPr lang="en-US" dirty="0" err="1" smtClean="0"/>
              <a:t>տրամադրման</a:t>
            </a:r>
            <a:r>
              <a:rPr lang="en-US" dirty="0" smtClean="0"/>
              <a:t> </a:t>
            </a:r>
            <a:r>
              <a:rPr lang="en-US" dirty="0" err="1" smtClean="0"/>
              <a:t>ժամկետները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Հատուցելի</a:t>
            </a:r>
            <a:r>
              <a:rPr lang="en-US" dirty="0" smtClean="0"/>
              <a:t>՞ է </a:t>
            </a:r>
            <a:r>
              <a:rPr lang="en-US" dirty="0" err="1" smtClean="0"/>
              <a:t>արդյոք</a:t>
            </a:r>
            <a:r>
              <a:rPr lang="en-US" dirty="0" smtClean="0"/>
              <a:t> </a:t>
            </a:r>
            <a:r>
              <a:rPr lang="en-US" dirty="0" err="1" smtClean="0"/>
              <a:t>տեղեկատվու-թյան</a:t>
            </a:r>
            <a:r>
              <a:rPr lang="en-US" dirty="0" smtClean="0"/>
              <a:t> </a:t>
            </a:r>
            <a:r>
              <a:rPr lang="en-US" dirty="0" err="1" smtClean="0"/>
              <a:t>տրամադրումը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Էկոլոգիական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տեղեկատվության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մատչելիության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սահմանները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4724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Arial Armenian" pitchFamily="34" charset="0"/>
              </a:rPr>
              <a:t>	</a:t>
            </a:r>
            <a:r>
              <a:rPr lang="en-US" dirty="0" err="1" smtClean="0">
                <a:latin typeface="Arial Armenian" pitchFamily="34" charset="0"/>
              </a:rPr>
              <a:t>Տեղեկատվության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տրամադրումը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մերժելու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ձևական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հիմքերը</a:t>
            </a:r>
            <a:endParaRPr lang="en-US" dirty="0" smtClean="0">
              <a:latin typeface="Arial Armenian" pitchFamily="34" charset="0"/>
            </a:endParaRPr>
          </a:p>
          <a:p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Ñ³ñóáõÙÁ ëï³ó³Í å»ï³Ï³Ý Ù³ñÙÇÝÁ </a:t>
            </a:r>
            <a:r>
              <a:rPr lang="en-US" dirty="0" err="1" smtClean="0">
                <a:latin typeface="Arial Armenian" pitchFamily="34" charset="0"/>
              </a:rPr>
              <a:t>ãÇ</a:t>
            </a:r>
            <a:r>
              <a:rPr lang="en-US" dirty="0" smtClean="0">
                <a:latin typeface="Arial Armenian" pitchFamily="34" charset="0"/>
              </a:rPr>
              <a:t> ïÇñ³å»ïáõÙ ßñç³Ï³ ÙÇç³í³ÛñÇÝ í»ñ³µ»</a:t>
            </a:r>
            <a:r>
              <a:rPr lang="en-US" dirty="0" err="1" smtClean="0">
                <a:latin typeface="Arial Armenian" pitchFamily="34" charset="0"/>
              </a:rPr>
              <a:t>ñáÕ</a:t>
            </a:r>
            <a:r>
              <a:rPr lang="en-US" dirty="0" smtClean="0">
                <a:latin typeface="Arial Armenian" pitchFamily="34" charset="0"/>
              </a:rPr>
              <a:t> Ñ³ñóíáÕ ï»Õ»Ï³ïíáõÃÛ³ÝÁ.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µ)  Ñ³ñóáõÙÝ  ³ÏÝÑ³Ûïáñ»Ý ³ÝÑÇÙÝ ¿ Ï³Ù Ó¨³Ï»ñåí³Í ¿ ã³÷³½³Ýó ÁÝ¹Ñ³Ýáõñ </a:t>
            </a:r>
            <a:r>
              <a:rPr lang="en-US" dirty="0" err="1" smtClean="0">
                <a:latin typeface="Arial Armenian" pitchFamily="34" charset="0"/>
              </a:rPr>
              <a:t>Ó¨áí</a:t>
            </a:r>
            <a:r>
              <a:rPr lang="en-US" dirty="0" smtClean="0">
                <a:latin typeface="Arial Armenian" pitchFamily="34" charset="0"/>
              </a:rPr>
              <a:t> Ï³Ù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·) Ñ³ñóáõÙÝ ³éÝãíáõÙ ¿ </a:t>
            </a:r>
            <a:r>
              <a:rPr lang="en-US" dirty="0" err="1" smtClean="0">
                <a:latin typeface="Arial Armenian" pitchFamily="34" charset="0"/>
              </a:rPr>
              <a:t>ÝÛáõÃ»ñÇ</a:t>
            </a:r>
            <a:r>
              <a:rPr lang="en-US" dirty="0" smtClean="0">
                <a:latin typeface="Arial Armenian" pitchFamily="34" charset="0"/>
              </a:rPr>
              <a:t>, </a:t>
            </a:r>
            <a:r>
              <a:rPr lang="en-US" dirty="0" err="1" smtClean="0">
                <a:latin typeface="Arial Armenian" pitchFamily="34" charset="0"/>
              </a:rPr>
              <a:t>áñáÝù</a:t>
            </a:r>
            <a:r>
              <a:rPr lang="en-US" dirty="0" smtClean="0">
                <a:latin typeface="Arial Armenian" pitchFamily="34" charset="0"/>
              </a:rPr>
              <a:t> ·</a:t>
            </a:r>
            <a:r>
              <a:rPr lang="en-US" dirty="0" err="1" smtClean="0">
                <a:latin typeface="Arial Armenian" pitchFamily="34" charset="0"/>
              </a:rPr>
              <a:t>ïÝíáõÙ</a:t>
            </a:r>
            <a:r>
              <a:rPr lang="en-US" dirty="0" smtClean="0">
                <a:latin typeface="Arial Armenian" pitchFamily="34" charset="0"/>
              </a:rPr>
              <a:t> »Ý Ý³Ë³å³ïñ³ëïÙ³Ý í»ñçÝ³Ï³Ý ÷</a:t>
            </a:r>
            <a:r>
              <a:rPr lang="en-US" dirty="0" err="1" smtClean="0">
                <a:latin typeface="Arial Armenian" pitchFamily="34" charset="0"/>
              </a:rPr>
              <a:t>áõÉáõÙ</a:t>
            </a:r>
            <a:r>
              <a:rPr lang="en-US" dirty="0" smtClean="0">
                <a:latin typeface="Arial Armenian" pitchFamily="34" charset="0"/>
              </a:rPr>
              <a:t> Ï³Ù í»ñ³µ»</a:t>
            </a:r>
            <a:r>
              <a:rPr lang="en-US" dirty="0" err="1" smtClean="0">
                <a:latin typeface="Arial Armenian" pitchFamily="34" charset="0"/>
              </a:rPr>
              <a:t>ñáõÙ</a:t>
            </a:r>
            <a:r>
              <a:rPr lang="en-US" dirty="0" smtClean="0">
                <a:latin typeface="Arial Armenian" pitchFamily="34" charset="0"/>
              </a:rPr>
              <a:t> ¿ å»ï³Ï³Ý Ù³ñÙÇÝÝ»ñÇ </a:t>
            </a:r>
            <a:r>
              <a:rPr lang="en-US" dirty="0" err="1" smtClean="0">
                <a:latin typeface="Arial Armenian" pitchFamily="34" charset="0"/>
              </a:rPr>
              <a:t>Ý»ñùÇÝ</a:t>
            </a:r>
            <a:r>
              <a:rPr lang="en-US" dirty="0" smtClean="0">
                <a:latin typeface="Arial Armenian" pitchFamily="34" charset="0"/>
              </a:rPr>
              <a:t> ·ñ³·ñáõÃÛ³ÝÁ, »Ã» ÝÙ³Ý µ³ó³éáõÃÛáõÝ Ý³Ë³ï»ëí³Í ¿ ³½·³ÛÇÝ ûñ»Ýë¹ñáõÃÛ³Ùµ Ï³Ù Ó¨³íáñí³Í åñ³ÏïÇÏ³Ûáí` Ñ³ßíÇ  ³éÝ»Éáí Ñ³ë³ñ³Ï³ÛÝáõÃÛ³Ý ß³Ñ³·ñ·éí³ÍáõÃÛáõÝÁ ³Û¹ ï»Õ»Ï³ïíáõÃÛ³Ý Ññ³å³ñ³ÏÙ³Ý Ñ³ñóáõÙ:</a:t>
            </a:r>
          </a:p>
          <a:p>
            <a:pPr lvl="0">
              <a:buNone/>
            </a:pPr>
            <a:r>
              <a:rPr lang="en-US" dirty="0" smtClean="0">
                <a:latin typeface="Arial Armenian" pitchFamily="34" charset="0"/>
              </a:rPr>
              <a:t> </a:t>
            </a:r>
          </a:p>
          <a:p>
            <a:endParaRPr lang="en-US" dirty="0" smtClean="0">
              <a:latin typeface="Arial Armenian" pitchFamily="34" charset="0"/>
            </a:endParaRPr>
          </a:p>
          <a:p>
            <a:endParaRPr lang="en-US" dirty="0" smtClean="0">
              <a:latin typeface="Arial Armenian" pitchFamily="34" charset="0"/>
            </a:endParaRPr>
          </a:p>
          <a:p>
            <a:r>
              <a:rPr lang="en-US" dirty="0" err="1" smtClean="0">
                <a:latin typeface="Arial Armenian" pitchFamily="34" charset="0"/>
              </a:rPr>
              <a:t>Տեղեկատվության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տրամադրումը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մերժելու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բովանդակային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հիմքերը</a:t>
            </a:r>
            <a:r>
              <a:rPr lang="en-US" dirty="0" smtClean="0">
                <a:latin typeface="Arial Armenian" pitchFamily="34" charset="0"/>
              </a:rPr>
              <a:t> …</a:t>
            </a:r>
            <a:endParaRPr lang="en-US" dirty="0">
              <a:latin typeface="Arial Armenian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Էկոլոգիական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տեղեկատվության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մատչելիության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սահմանները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 Armenian" pitchFamily="34" charset="0"/>
              </a:rPr>
              <a:t>	</a:t>
            </a:r>
            <a:r>
              <a:rPr lang="en-US" b="1" dirty="0" err="1" smtClean="0">
                <a:latin typeface="Arial Armenian" pitchFamily="34" charset="0"/>
              </a:rPr>
              <a:t>Տեղեկատվության</a:t>
            </a:r>
            <a:r>
              <a:rPr lang="en-US" b="1" dirty="0" smtClean="0">
                <a:latin typeface="Arial Armenian" pitchFamily="34" charset="0"/>
              </a:rPr>
              <a:t> </a:t>
            </a:r>
            <a:r>
              <a:rPr lang="en-US" b="1" dirty="0" err="1" smtClean="0">
                <a:latin typeface="Arial Armenian" pitchFamily="34" charset="0"/>
              </a:rPr>
              <a:t>տրամադրումը</a:t>
            </a:r>
            <a:r>
              <a:rPr lang="en-US" b="1" dirty="0" smtClean="0">
                <a:latin typeface="Arial Armenian" pitchFamily="34" charset="0"/>
              </a:rPr>
              <a:t> </a:t>
            </a:r>
            <a:r>
              <a:rPr lang="en-US" b="1" dirty="0" err="1" smtClean="0">
                <a:latin typeface="Arial Armenian" pitchFamily="34" charset="0"/>
              </a:rPr>
              <a:t>մերժելու</a:t>
            </a:r>
            <a:r>
              <a:rPr lang="en-US" b="1" dirty="0" smtClean="0">
                <a:latin typeface="Arial Armenian" pitchFamily="34" charset="0"/>
              </a:rPr>
              <a:t> </a:t>
            </a:r>
            <a:r>
              <a:rPr lang="en-US" b="1" dirty="0" err="1" smtClean="0">
                <a:latin typeface="Arial Armenian" pitchFamily="34" charset="0"/>
              </a:rPr>
              <a:t>բովանդակային</a:t>
            </a:r>
            <a:r>
              <a:rPr lang="en-US" b="1" dirty="0" smtClean="0">
                <a:latin typeface="Arial Armenian" pitchFamily="34" charset="0"/>
              </a:rPr>
              <a:t> </a:t>
            </a:r>
            <a:r>
              <a:rPr lang="en-US" b="1" dirty="0" err="1" smtClean="0">
                <a:latin typeface="Arial Armenian" pitchFamily="34" charset="0"/>
              </a:rPr>
              <a:t>հիմքերը</a:t>
            </a:r>
            <a:r>
              <a:rPr lang="en-US" b="1" dirty="0" smtClean="0">
                <a:latin typeface="Arial Armenian" pitchFamily="34" charset="0"/>
              </a:rPr>
              <a:t> …</a:t>
            </a:r>
          </a:p>
          <a:p>
            <a:pPr lvl="0"/>
            <a:endParaRPr lang="en-US" dirty="0" smtClean="0">
              <a:latin typeface="Arial Armenian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Arial Armenian" pitchFamily="34" charset="0"/>
              </a:rPr>
              <a:t>	Þñç³Ï³ ÙÇç³í³ÛñÇÝ í»ñ³µ»</a:t>
            </a:r>
            <a:r>
              <a:rPr lang="en-US" dirty="0" err="1" smtClean="0">
                <a:latin typeface="Arial Armenian" pitchFamily="34" charset="0"/>
              </a:rPr>
              <a:t>ñáÕ</a:t>
            </a:r>
            <a:r>
              <a:rPr lang="en-US" dirty="0" smtClean="0">
                <a:latin typeface="Arial Armenian" pitchFamily="34" charset="0"/>
              </a:rPr>
              <a:t> ï»Õ»Ï³ïíáõÃÛáõÝ ëï³Ý³Éáõ Ï³å³ÏóáõÃÛ³Ùµ Ï³ï³ñí³Í Ñ³ñóáõÙÁ Ï³ñáÕ ¿ </a:t>
            </a:r>
            <a:r>
              <a:rPr lang="en-US" dirty="0" err="1" smtClean="0">
                <a:latin typeface="Arial Armenian" pitchFamily="34" charset="0"/>
              </a:rPr>
              <a:t>Ù»ñÅí»É</a:t>
            </a:r>
            <a:r>
              <a:rPr lang="en-US" dirty="0" smtClean="0">
                <a:latin typeface="Arial Armenian" pitchFamily="34" charset="0"/>
              </a:rPr>
              <a:t>, »Ã» ³Û¹åÇëÇ ï»Õ»Ï³ïíáõÃÛ³Ý Ññ³å³ñ³ÏáõÙÁ µ³ó³ë³µ³ñ Ï³Ý¹ñ³¹³éÝ³ª</a:t>
            </a:r>
          </a:p>
          <a:p>
            <a:r>
              <a:rPr lang="en-US" dirty="0" smtClean="0">
                <a:latin typeface="Arial Armenian" pitchFamily="34" charset="0"/>
              </a:rPr>
              <a:t>³)  å»ï³Ï³Ý Ù³ñÙÇÝÝ»ñÇ ·áñÍáõÝ»áõÃÛ³Ý ·³ÕïÝÇáõÃÛ³Ý íñ³, »Ã» ³Û¹åÇëÇ ·³ÕïÝÇáõÃÛáõÝ Ý³Ë³ï»ëí³Í ¿ ³½·³ÛÇÝ ûñ»Ýë¹ñáõÃÛ³Ùµ.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µ) ÙÇç³½·³ÛÇÝ Ñ³ñ³µ»</a:t>
            </a:r>
            <a:r>
              <a:rPr lang="en-US" dirty="0" err="1" smtClean="0">
                <a:latin typeface="Arial Armenian" pitchFamily="34" charset="0"/>
              </a:rPr>
              <a:t>ñáõÃÛáõÝÝ»ñÇ</a:t>
            </a:r>
            <a:r>
              <a:rPr lang="en-US" dirty="0" smtClean="0">
                <a:latin typeface="Arial Armenian" pitchFamily="34" charset="0"/>
              </a:rPr>
              <a:t>, ³½·³ÛÇÝ å³ßïå³ÝáõÃÛ³Ý Ï³Ù Ñ³Ýñ³ÛÇÝ ³Ýíï³Ý·áõÃÛ³Ý íñ³.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·) ³ñ¹³ñ³¹³ïáõÃÛ³Ý Çñ³Ï³Ý³óÙ³Ý, ³ÝÓ³Ýóª ³ñ¹³ñ ¹³ï³Ï³Ý ùÝÝáõÃÛ³Ý Çñ³íáõÝùÇ íñ³ Ï³Ù å»ï³Ï³Ý Ù³ñÙÇÝÝ»ñÇª ùñ»³Ï³Ý Ï³Ù Ï³ñ·³å³Ñ³Ï³Ý  ·</a:t>
            </a:r>
            <a:r>
              <a:rPr lang="en-US" dirty="0" err="1" smtClean="0">
                <a:latin typeface="Arial Armenian" pitchFamily="34" charset="0"/>
              </a:rPr>
              <a:t>áñÍ»ñáí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ùÝÝáõÃÛáõÝÝ»ñ</a:t>
            </a:r>
            <a:r>
              <a:rPr lang="en-US" dirty="0" smtClean="0">
                <a:latin typeface="Arial Armenian" pitchFamily="34" charset="0"/>
              </a:rPr>
              <a:t> ³ÝóÏ³óÝ»Éáõ Ï³ñáÕáõÃÛ³Ý íñ³.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¹) ³é¨ïñ³ÛÇÝ ¨ ³ñ¹ÛáõÝ³µ»ñ³Ï³Ý ï»Õ»Ï³ïíáõÃÛ³Ý ·³ÕïÝÇáõÃÛ³Ý íñ³ª ³ÛÝ ¹»åù»ñáõÙ, »Ã» ÝÙ³Ý ·³ÕïÝÇáõÃÛáõÝÁ ûñÇÝ³Ï³Ý ïÝï»ë³Ï³Ý ß³Ñ»ñÇ å³ßïå³ÝáõÃÛ³Ý Ýå³ï³Ïáí å³Ñå³ÝíáõÙ ¿ </a:t>
            </a:r>
            <a:r>
              <a:rPr lang="en-US" dirty="0" err="1" smtClean="0">
                <a:latin typeface="Arial Armenian" pitchFamily="34" charset="0"/>
              </a:rPr>
              <a:t>ûñ»Ýùáí</a:t>
            </a:r>
            <a:r>
              <a:rPr lang="en-US" dirty="0" smtClean="0">
                <a:latin typeface="Arial Armenian" pitchFamily="34" charset="0"/>
              </a:rPr>
              <a:t>: ²Ûë ßñç³Ý³ÏÝ»ñáõÙ ßñç³Ï³ ÙÇç³í³ÛñÇ å³Ñå³ÝáõÃÛ³ÝÝ ³éÝãíáÕ ³ñï³Ý»ïáõÙÝ»ñÇ Ù³ëÇÝ ï»Õ»Ï³ïíáõÃÛáõÝÁ »ÝÃ³Ï³ ¿ µ³ó³Ñ³ÛïÙ³Ý.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»)    Ùï³íáñ ë»÷³Ï³ÝáõÃÛ³Ý Çñ³íáõÝùÇ íñ³.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½) ³ÝÓÝ³Ï³Ý ïíÛ³ÉÝ»ñÇ ¨/Ï³Ù ýÇ½ÇÏ³Ï³Ý ³ÝÓ³Ýó í»ñ³µ»</a:t>
            </a:r>
            <a:r>
              <a:rPr lang="en-US" dirty="0" err="1" smtClean="0">
                <a:latin typeface="Arial Armenian" pitchFamily="34" charset="0"/>
              </a:rPr>
              <a:t>ñáÕ</a:t>
            </a:r>
            <a:r>
              <a:rPr lang="en-US" dirty="0" smtClean="0">
                <a:latin typeface="Arial Armenian" pitchFamily="34" charset="0"/>
              </a:rPr>
              <a:t> ³ñËÇíÝ»ñÇ ·³ÕïÝÇáõÃÛ³Ý íñ³, »Ã» Ñ³Ù³å³ï³ëË³Ý ýÇ½ÇÏ³Ï³Ý ³ÝÓÁ </a:t>
            </a:r>
            <a:r>
              <a:rPr lang="en-US" dirty="0" err="1" smtClean="0">
                <a:latin typeface="Arial Armenian" pitchFamily="34" charset="0"/>
              </a:rPr>
              <a:t>ãÇ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ïí»É</a:t>
            </a:r>
            <a:r>
              <a:rPr lang="en-US" dirty="0" smtClean="0">
                <a:latin typeface="Arial Armenian" pitchFamily="34" charset="0"/>
              </a:rPr>
              <a:t> Ñ³Ù³Ó³ÛÝáõÃÛáõÝ ïñ³Ù³¹ñ»É ³Û¹åÇëÇ ï»Õ»Ï³ïíáõÃÛáõÝ Ñ³ë³ñ³Ï³ÛÝáõÃÛ³ÝÁª »</a:t>
            </a:r>
            <a:r>
              <a:rPr lang="en-US" dirty="0" err="1" smtClean="0">
                <a:latin typeface="Arial Armenian" pitchFamily="34" charset="0"/>
              </a:rPr>
              <a:t>ÉÝ»Éáí</a:t>
            </a:r>
            <a:r>
              <a:rPr lang="en-US" dirty="0" smtClean="0">
                <a:latin typeface="Arial Armenian" pitchFamily="34" charset="0"/>
              </a:rPr>
              <a:t> ³½·³ÛÇÝ ûñ»Ýë¹ñáõÃÛ³Ý å³Ñ³ÝçÝ»ñÇó.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¿)  Ñ³ñóíáÕ ï»Õ»Ï³ïíáõÃÛáõÝÁ Ý»ñÏ³Û³óñ³Í »ññáñ¹ </a:t>
            </a:r>
            <a:r>
              <a:rPr lang="en-US" dirty="0" err="1" smtClean="0">
                <a:latin typeface="Arial Armenian" pitchFamily="34" charset="0"/>
              </a:rPr>
              <a:t>ÏáÕÙÇ</a:t>
            </a:r>
            <a:r>
              <a:rPr lang="en-US" dirty="0" smtClean="0">
                <a:latin typeface="Arial Armenian" pitchFamily="34" charset="0"/>
              </a:rPr>
              <a:t> ß³Ñ»ñÇ íñ³, »Ã» ³Û¹ </a:t>
            </a:r>
            <a:r>
              <a:rPr lang="en-US" dirty="0" err="1" smtClean="0">
                <a:latin typeface="Arial Armenian" pitchFamily="34" charset="0"/>
              </a:rPr>
              <a:t>ÏáÕÙÁ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ãÇ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ÏñáõÙ</a:t>
            </a:r>
            <a:r>
              <a:rPr lang="en-US" dirty="0" smtClean="0">
                <a:latin typeface="Arial Armenian" pitchFamily="34" charset="0"/>
              </a:rPr>
              <a:t> ÝÙ³Ý </a:t>
            </a:r>
            <a:r>
              <a:rPr lang="en-US" dirty="0" err="1" smtClean="0">
                <a:latin typeface="Arial Armenian" pitchFamily="34" charset="0"/>
              </a:rPr>
              <a:t>Ó¨áí</a:t>
            </a:r>
            <a:r>
              <a:rPr lang="en-US" dirty="0" smtClean="0">
                <a:latin typeface="Arial Armenian" pitchFamily="34" charset="0"/>
              </a:rPr>
              <a:t> í³ñí»Éáõ Çñ³í³Ï³Ý å³ñï³Ï³ÝáõÃÛáõÝ, Ï³Ù »Ã» ³Û¹ </a:t>
            </a:r>
            <a:r>
              <a:rPr lang="en-US" dirty="0" err="1" smtClean="0">
                <a:latin typeface="Arial Armenian" pitchFamily="34" charset="0"/>
              </a:rPr>
              <a:t>ÏáÕÙÇ</a:t>
            </a:r>
            <a:r>
              <a:rPr lang="en-US" dirty="0" smtClean="0">
                <a:latin typeface="Arial Armenian" pitchFamily="34" charset="0"/>
              </a:rPr>
              <a:t> íñ³ </a:t>
            </a:r>
            <a:r>
              <a:rPr lang="en-US" dirty="0" err="1" smtClean="0">
                <a:latin typeface="Arial Armenian" pitchFamily="34" charset="0"/>
              </a:rPr>
              <a:t>ãÇ</a:t>
            </a:r>
            <a:r>
              <a:rPr lang="en-US" dirty="0" smtClean="0">
                <a:latin typeface="Arial Armenian" pitchFamily="34" charset="0"/>
              </a:rPr>
              <a:t> Ï³ñáÕ ¹ñí»É ³Û¹åÇëÇ å³ñï³íáñáõÃÛáõÝ, ¨ ³ÛÝ ¹»åù»ñáõÙ, »ñµ ³Û¹ </a:t>
            </a:r>
            <a:r>
              <a:rPr lang="en-US" dirty="0" err="1" smtClean="0">
                <a:latin typeface="Arial Armenian" pitchFamily="34" charset="0"/>
              </a:rPr>
              <a:t>ÏáÕÙÁ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ãÇ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ïí»É</a:t>
            </a:r>
            <a:r>
              <a:rPr lang="en-US" dirty="0" smtClean="0">
                <a:latin typeface="Arial Armenian" pitchFamily="34" charset="0"/>
              </a:rPr>
              <a:t> Ñ³Ù³Ó³ÛÝáõÃÛáõÝ` Ññ³å³ñ³Ï»Éáõ  Ñ³Ù³å³ï³ëË³Ý ï»Õ»Ï³ïíáõÃÛáõÝÁ, Ï³Ù 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Á) ßñç³Ï³ ÙÇç³í³ÛñÇ íñ³, </a:t>
            </a:r>
            <a:r>
              <a:rPr lang="en-US" dirty="0" err="1" smtClean="0">
                <a:latin typeface="Arial Armenian" pitchFamily="34" charset="0"/>
              </a:rPr>
              <a:t>áñÇÝ</a:t>
            </a:r>
            <a:r>
              <a:rPr lang="en-US" dirty="0" smtClean="0">
                <a:latin typeface="Arial Armenian" pitchFamily="34" charset="0"/>
              </a:rPr>
              <a:t> í»ñ³µ»</a:t>
            </a:r>
            <a:r>
              <a:rPr lang="en-US" dirty="0" err="1" smtClean="0">
                <a:latin typeface="Arial Armenian" pitchFamily="34" charset="0"/>
              </a:rPr>
              <a:t>ñáõÙ</a:t>
            </a:r>
            <a:r>
              <a:rPr lang="en-US" dirty="0" smtClean="0">
                <a:latin typeface="Arial Armenian" pitchFamily="34" charset="0"/>
              </a:rPr>
              <a:t> ¿ ³Û¹ ï»Õ»Ï³ïíáõÃÛáõÝÁ, ûñÇÝ³Ïª Ñ³½í³·Ûáõï ï»ë³ÏÝ»ñÇ µ³½Ù³óÙ³Ý í³Ûñ»ñÇ Ù³ëÇÝ: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43800" cy="1295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Ð³ë³ñ³Ï³ÛÝáõÃÛ³Ý Ù³ëÝ³ÏóáõÃÛ³Ý Ñ³ëÏ³óáõÃÛáõÝÁ</a:t>
            </a:r>
            <a:endParaRPr lang="en-GB" sz="3900" smtClean="0">
              <a:effectLst>
                <a:outerShdw blurRad="38100" dist="38100" dir="2700000" algn="tl">
                  <a:srgbClr val="C0C0C0"/>
                </a:outerShdw>
              </a:effectLst>
              <a:latin typeface="Times Armenian" pitchFamily="18" charset="0"/>
            </a:endParaRP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4114800"/>
            <a:ext cx="2974975" cy="2130425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09600" y="18923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295400" y="1752600"/>
            <a:ext cx="7543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latin typeface="Arial Armenian" pitchFamily="34" charset="0"/>
              </a:rPr>
              <a:t>	</a:t>
            </a:r>
            <a:r>
              <a:rPr lang="en-US" sz="2000" dirty="0">
                <a:latin typeface="Arial Armenian" pitchFamily="34" charset="0"/>
              </a:rPr>
              <a:t>Ð³ë³ñ³Ï³ÛÝáõÃÛ³Ý Ù³ëÝ³ÏóáõÃÛáõÝÁ ÙÇç³½·³ÛÇÝ ¨ ³½·³ÛÇÝ ûñ»Ýë¹ñáõÃÛ³Ùµ ÁÝ¹áõÝí³Í Ï³éáõó³Ï³ñ· ¿, </a:t>
            </a:r>
            <a:r>
              <a:rPr lang="en-US" sz="2000" dirty="0" err="1">
                <a:latin typeface="Arial Armenian" pitchFamily="34" charset="0"/>
              </a:rPr>
              <a:t>áñÁ</a:t>
            </a:r>
            <a:r>
              <a:rPr lang="en-US" sz="2000" dirty="0">
                <a:latin typeface="Arial Armenian" pitchFamily="34" charset="0"/>
              </a:rPr>
              <a:t> </a:t>
            </a:r>
            <a:r>
              <a:rPr lang="en-US" sz="2000" dirty="0" err="1">
                <a:latin typeface="Arial Armenian" pitchFamily="34" charset="0"/>
              </a:rPr>
              <a:t>ÃáõÛÉ</a:t>
            </a:r>
            <a:r>
              <a:rPr lang="en-US" sz="2000" dirty="0">
                <a:latin typeface="Arial Armenian" pitchFamily="34" charset="0"/>
              </a:rPr>
              <a:t> ¿ ï³ÉÇë ³å³Ñáí»É Ñ³ë³ñ³Ï³ÛÝáõÃÛ³Ý Ý»ñÏ³Û³óáõóÇãÝ»ñÇ Ù³ëÝ³ÏóáõÃÛáõÝÁ å»ï³Ï³Ý Ù³ñÙÇÝÝ»ñÇ </a:t>
            </a:r>
            <a:r>
              <a:rPr lang="en-US" sz="2000" dirty="0" err="1">
                <a:latin typeface="Arial Armenian" pitchFamily="34" charset="0"/>
              </a:rPr>
              <a:t>ÏáÕÙÇó</a:t>
            </a:r>
            <a:r>
              <a:rPr lang="en-US" sz="2000" dirty="0">
                <a:latin typeface="Arial Armenian" pitchFamily="34" charset="0"/>
              </a:rPr>
              <a:t> ßñç³Ï³ ÙÇç³í³ÛñÇÝ ³éÝãíáÕ Ñ³ñó»ñáí </a:t>
            </a:r>
            <a:r>
              <a:rPr lang="en-US" sz="2000" dirty="0" err="1">
                <a:latin typeface="Arial Armenian" pitchFamily="34" charset="0"/>
              </a:rPr>
              <a:t>áñáßáõÙÝ»ñÇ</a:t>
            </a:r>
            <a:r>
              <a:rPr lang="en-US" sz="2000" dirty="0">
                <a:latin typeface="Arial Armenian" pitchFamily="34" charset="0"/>
              </a:rPr>
              <a:t> ÁÝ¹áõÝÙ³Ý ·áñÍÁÝÃ³óÇÝ:</a:t>
            </a:r>
            <a:endParaRPr lang="en-GB" dirty="0">
              <a:latin typeface="Arial Armenian" pitchFamily="34" charset="0"/>
            </a:endParaRP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914775" y="4191000"/>
            <a:ext cx="423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endParaRPr lang="ru-RU"/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4114800" y="41148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  <a:latin typeface="Times Armenian" pitchFamily="18" charset="0"/>
              </a:rPr>
              <a:t>Ð³ë³ñ³Ï³ÛÝáõÃÛáõÝ</a:t>
            </a:r>
            <a:endParaRPr lang="ru-RU" smtClean="0">
              <a:solidFill>
                <a:schemeClr val="tx2">
                  <a:satMod val="130000"/>
                </a:schemeClr>
              </a:solidFill>
              <a:latin typeface="Times Armenian" pitchFamily="18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38600" cy="3462338"/>
          </a:xfrm>
          <a:ln w="38100" cmpd="dbl">
            <a:solidFill>
              <a:srgbClr val="333399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u="sng" smtClean="0">
                <a:latin typeface="Times Armenian" pitchFamily="18" charset="0"/>
              </a:rPr>
              <a:t>Ð³ë³ñ³Ï³ÛÝáõÃÛáõÝ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latin typeface="Times Armenian" pitchFamily="18" charset="0"/>
              </a:rPr>
              <a:t>(</a:t>
            </a:r>
            <a:r>
              <a:rPr lang="en-US" sz="1500" smtClean="0">
                <a:latin typeface="Times Armenian" pitchFamily="18" charset="0"/>
              </a:rPr>
              <a:t>úñÑáõëÇ ÏáÝí»ÝóÇ³,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latin typeface="Times Armenian" pitchFamily="18" charset="0"/>
              </a:rPr>
              <a:t>2-</a:t>
            </a:r>
            <a:r>
              <a:rPr lang="en-US" sz="1500" smtClean="0">
                <a:latin typeface="Times Armenian" pitchFamily="18" charset="0"/>
              </a:rPr>
              <a:t>ñ¹ Ñá¹í³Í, </a:t>
            </a:r>
            <a:r>
              <a:rPr lang="ru-RU" sz="1500" smtClean="0">
                <a:latin typeface="Times Armenian" pitchFamily="18" charset="0"/>
              </a:rPr>
              <a:t>4</a:t>
            </a:r>
            <a:r>
              <a:rPr lang="en-US" sz="1500" smtClean="0">
                <a:latin typeface="Times Armenian" pitchFamily="18" charset="0"/>
              </a:rPr>
              <a:t>-ñ¹ Ù³ë</a:t>
            </a:r>
            <a:r>
              <a:rPr lang="ru-RU" sz="1500" smtClean="0">
                <a:latin typeface="Times Armenian" pitchFamily="18" charset="0"/>
              </a:rPr>
              <a:t>)</a:t>
            </a:r>
            <a:endParaRPr lang="en-US" sz="1500" smtClean="0">
              <a:latin typeface="Times Armeni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u="sng" smtClean="0">
              <a:latin typeface="Times Armeni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latin typeface="Times Armenian" pitchFamily="18" charset="0"/>
              </a:rPr>
              <a:t>	</a:t>
            </a:r>
            <a:r>
              <a:rPr lang="en-US" sz="1400" smtClean="0">
                <a:latin typeface="Times Armenian" pitchFamily="18" charset="0"/>
              </a:rPr>
              <a:t>Ø»Ï Ï³Ù ³í»ÉÇ ýÇ½ÇÏ³Ï³Ý Ï³Ù Çñ³í³µ³Ý³Ï³Ý ³ÝÓ, ¨ Ñ³Ù³Ó³ÛÝ ³½·³ÛÇÝ ûñ»Ýë¹ñáõÃÛ³Ý Ï³Ù åñ³ÏïÇÏ³ÛÇ` ¹ñ³Ýó ÙÇáõÃÛáõÝÝ»ñ, Ï³½Ù³Ï»ñåáõÃÛáõÝÝ»ñ Ï³Ù ËÙµ»ñ:</a:t>
            </a:r>
            <a:endParaRPr lang="ru-RU" sz="1400" smtClean="0">
              <a:latin typeface="Times Armenian" pitchFamily="18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38600" cy="3462338"/>
          </a:xfrm>
          <a:ln w="38100" cmpd="dbl">
            <a:solidFill>
              <a:srgbClr val="000080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u="sng" smtClean="0">
                <a:latin typeface="Times Armenian" pitchFamily="18" charset="0"/>
              </a:rPr>
              <a:t>Þ³Ñ³·ñ·Çé Ñ³ë³ñ³Ï³ÛÝáõÃÛáõÝ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latin typeface="Times Armenian" pitchFamily="18" charset="0"/>
              </a:rPr>
              <a:t>(</a:t>
            </a:r>
            <a:r>
              <a:rPr lang="en-US" sz="1500" smtClean="0">
                <a:latin typeface="Times Armenian" pitchFamily="18" charset="0"/>
              </a:rPr>
              <a:t>úñÑáõëÇ ÏáÝí»ÝóÇ³,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latin typeface="Times Armenian" pitchFamily="18" charset="0"/>
              </a:rPr>
              <a:t>2-</a:t>
            </a:r>
            <a:r>
              <a:rPr lang="en-US" sz="1500" smtClean="0">
                <a:latin typeface="Times Armenian" pitchFamily="18" charset="0"/>
              </a:rPr>
              <a:t>ñ¹ Ñá¹í³Í, </a:t>
            </a:r>
            <a:r>
              <a:rPr lang="ru-RU" sz="1500" smtClean="0">
                <a:latin typeface="Times Armenian" pitchFamily="18" charset="0"/>
              </a:rPr>
              <a:t>5</a:t>
            </a:r>
            <a:r>
              <a:rPr lang="en-US" sz="1500" smtClean="0">
                <a:latin typeface="Times Armenian" pitchFamily="18" charset="0"/>
              </a:rPr>
              <a:t>-ñ¹ Ù³ë</a:t>
            </a:r>
            <a:r>
              <a:rPr lang="ru-RU" sz="1500" smtClean="0">
                <a:latin typeface="Times Armenian" pitchFamily="18" charset="0"/>
              </a:rPr>
              <a:t>)</a:t>
            </a:r>
            <a:endParaRPr lang="en-US" sz="1500" smtClean="0">
              <a:latin typeface="Times Armeni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u="sng" smtClean="0">
              <a:latin typeface="Times Armeni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latin typeface="Times Armenian" pitchFamily="18" charset="0"/>
              </a:rPr>
              <a:t>	</a:t>
            </a:r>
            <a:r>
              <a:rPr lang="en-US" sz="1400" smtClean="0">
                <a:latin typeface="Times Armenian" pitchFamily="18" charset="0"/>
              </a:rPr>
              <a:t>Þñç³Ï³ ÙÇç³í³ÛñÇÝ í»ñ³µ»ñáÕ Ñ³ñó»ñáí áñáßáõÙÝ»ñÇ ÁÝ¹áõÝÙ³Ý ·áñÍÁÝÃ³óÇ ³ñ¹ÛáõÝùáõÙ ³½¹»óáõÃÛáõÝ ÏñáÕ ¨/Ï³Ù ÝÙ³Ý ³½¹»óáõÃÛ³Ý »ÝÃ³Ï³ ¨/Ï³Ù Ýßí³Í ·áñÍÁÝÃ³óáõÙ ß³Ñ³·ñ·éí³ÍáõÃÛáõÝ áõÝ»óáÕ Ñ³ë³ñ³Ï³ÛÝáõÃÛáõÝ. »ÉÝ»Éáí ëáõÛÝ ë³ÑÙ³ÝÙ³Ý ÇÙ³ëïÇó` ßñç³Ï³ ÙÇç³í³ÛñÇ å³Ñå³ÝáõÃÛ³Ý Ñ³ñó»ñáí ½µ³ÕíáÕ ¨ ³½·³ÛÇÝ ûñ»Ýë¹ñáõÃÛ³Ùµ Ý»ñÏ³Û³óíáÕ å³Ñ³ÝçÝ»ñÇÝ Ñ³Ù³å³ï³ëË³ÝáÕ áã Ï³é³í³ñ³Ï³Ý Ï³½Ù³Ï»ñåáõÃÛáõÝÝ»ñÁ Ñ³Ù³ñíáõÙ »Ý ß³Ñ³·ñ·Çé Ï³½Ù³Ï»ñåáõÃÛáõÝÝ»ñ:</a:t>
            </a:r>
            <a:endParaRPr lang="ru-RU" sz="1400" smtClean="0">
              <a:latin typeface="Times Armeni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8229600" cy="14779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500" b="1" u="sng">
                <a:solidFill>
                  <a:srgbClr val="000000"/>
                </a:solidFill>
                <a:latin typeface="Times Armenian" pitchFamily="18" charset="0"/>
              </a:rPr>
              <a:t>²½¹³ÏÇñ Ñ³Ù³ÛÝù</a:t>
            </a:r>
            <a:endParaRPr lang="ru-RU" sz="1500" b="1" u="sng">
              <a:solidFill>
                <a:srgbClr val="000000"/>
              </a:solidFill>
            </a:endParaRPr>
          </a:p>
          <a:p>
            <a:pPr algn="ctr"/>
            <a:r>
              <a:rPr lang="ru-RU" sz="1500" i="1">
                <a:solidFill>
                  <a:srgbClr val="000000"/>
                </a:solidFill>
              </a:rPr>
              <a:t>(</a:t>
            </a:r>
            <a:r>
              <a:rPr lang="en-US" sz="1500" i="1">
                <a:solidFill>
                  <a:srgbClr val="000000"/>
                </a:solidFill>
                <a:latin typeface="Times Armenian" pitchFamily="18" charset="0"/>
              </a:rPr>
              <a:t>§Þñç³Ï³ ÙÇç³í³ÛñÇ íñ³ ³½¹»óáõÃÛ³Ý ÷áñÓ³ùÝÝáõÃÛ³Ý Ù³ëÇÝ¦ ÐÐ ûñ»Ýù </a:t>
            </a:r>
          </a:p>
          <a:p>
            <a:pPr algn="ctr"/>
            <a:r>
              <a:rPr lang="ru-RU" sz="1500" i="1">
                <a:solidFill>
                  <a:srgbClr val="000000"/>
                </a:solidFill>
              </a:rPr>
              <a:t>1-</a:t>
            </a:r>
            <a:r>
              <a:rPr lang="en-US" sz="1500" i="1">
                <a:solidFill>
                  <a:srgbClr val="000000"/>
                </a:solidFill>
                <a:latin typeface="Times Armenian" pitchFamily="18" charset="0"/>
              </a:rPr>
              <a:t>ÇÝ Ñá¹í³Í,</a:t>
            </a:r>
            <a:r>
              <a:rPr lang="ru-RU" sz="1500" i="1">
                <a:solidFill>
                  <a:srgbClr val="000000"/>
                </a:solidFill>
              </a:rPr>
              <a:t> 4</a:t>
            </a:r>
            <a:r>
              <a:rPr lang="en-US" sz="1500" i="1">
                <a:solidFill>
                  <a:srgbClr val="000000"/>
                </a:solidFill>
                <a:latin typeface="Times Armenian" pitchFamily="18" charset="0"/>
              </a:rPr>
              <a:t>-ñ¹ Ù³ë</a:t>
            </a:r>
            <a:r>
              <a:rPr lang="ru-RU" sz="1500" i="1">
                <a:solidFill>
                  <a:srgbClr val="000000"/>
                </a:solidFill>
              </a:rPr>
              <a:t>)</a:t>
            </a:r>
            <a:endParaRPr lang="en-US" sz="1500" i="1">
              <a:solidFill>
                <a:srgbClr val="000000"/>
              </a:solidFill>
              <a:latin typeface="Times Armenian" pitchFamily="18" charset="0"/>
            </a:endParaRPr>
          </a:p>
          <a:p>
            <a:pPr algn="ctr"/>
            <a:endParaRPr lang="en-US" sz="1500" i="1">
              <a:solidFill>
                <a:srgbClr val="000000"/>
              </a:solidFill>
              <a:latin typeface="Times Armenian" pitchFamily="18" charset="0"/>
            </a:endParaRPr>
          </a:p>
          <a:p>
            <a:pPr algn="just"/>
            <a:r>
              <a:rPr lang="en-US" sz="1400" b="1" i="1">
                <a:solidFill>
                  <a:srgbClr val="000000"/>
                </a:solidFill>
                <a:latin typeface="Times Armenian" pitchFamily="18" charset="0"/>
              </a:rPr>
              <a:t>²½¹³ÏÇñ Ñ³Ù³ÛÝù</a:t>
            </a:r>
            <a:r>
              <a:rPr lang="en-US" sz="1400" i="1">
                <a:solidFill>
                  <a:srgbClr val="000000"/>
                </a:solidFill>
                <a:latin typeface="Times Armenian" pitchFamily="18" charset="0"/>
              </a:rPr>
              <a:t> -  Þñç³Ï³ ÙÇç³í³ÛñÇ íñ³ Ý³Ë³ï»ëóáÕ ·áñÍáõÝ»áõÃÛ³Ý ÑÝ³ñ³íáñ ³½¹»óáõÃÛ³Ý »ÝÃ³Ï³ Ù³ñ½Ç </a:t>
            </a:r>
            <a:r>
              <a:rPr lang="ru-RU" sz="1400" i="1">
                <a:solidFill>
                  <a:srgbClr val="000000"/>
                </a:solidFill>
              </a:rPr>
              <a:t>(</a:t>
            </a:r>
            <a:r>
              <a:rPr lang="en-US" sz="1400" i="1">
                <a:solidFill>
                  <a:srgbClr val="000000"/>
                </a:solidFill>
                <a:latin typeface="Times Armenian" pitchFamily="18" charset="0"/>
              </a:rPr>
              <a:t>Ù³ñ½»ñÇ</a:t>
            </a:r>
            <a:r>
              <a:rPr lang="ru-RU" sz="1400" i="1">
                <a:solidFill>
                  <a:srgbClr val="000000"/>
                </a:solidFill>
              </a:rPr>
              <a:t>)</a:t>
            </a:r>
            <a:r>
              <a:rPr lang="en-US" sz="1400" i="1">
                <a:solidFill>
                  <a:srgbClr val="000000"/>
                </a:solidFill>
                <a:latin typeface="Times Armenian" pitchFamily="18" charset="0"/>
              </a:rPr>
              <a:t>, Ñ³Ù³ÛÝùÇ </a:t>
            </a:r>
            <a:r>
              <a:rPr lang="ru-RU" sz="1400" i="1">
                <a:solidFill>
                  <a:srgbClr val="000000"/>
                </a:solidFill>
              </a:rPr>
              <a:t>(</a:t>
            </a:r>
            <a:r>
              <a:rPr lang="en-US" sz="1400" i="1">
                <a:solidFill>
                  <a:srgbClr val="000000"/>
                </a:solidFill>
                <a:latin typeface="Times Armenian" pitchFamily="18" charset="0"/>
              </a:rPr>
              <a:t>Ñ³Ù³ÛÝùÝ»ñÇ</a:t>
            </a:r>
            <a:r>
              <a:rPr lang="ru-RU" sz="1400" i="1">
                <a:solidFill>
                  <a:srgbClr val="000000"/>
                </a:solidFill>
              </a:rPr>
              <a:t>)</a:t>
            </a:r>
            <a:r>
              <a:rPr lang="en-US" sz="1400" i="1">
                <a:solidFill>
                  <a:srgbClr val="000000"/>
                </a:solidFill>
                <a:latin typeface="Times Armenian" pitchFamily="18" charset="0"/>
              </a:rPr>
              <a:t> µÝ³ÏãáõÃÛáõÝ:</a:t>
            </a:r>
            <a:endParaRPr lang="ru-RU" sz="14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  <a:latin typeface="Times Armenian" pitchFamily="18" charset="0"/>
              </a:rPr>
              <a:t>Հասարակայնություն ???</a:t>
            </a:r>
            <a:endParaRPr lang="ru-RU" smtClean="0">
              <a:solidFill>
                <a:schemeClr val="tx2">
                  <a:satMod val="130000"/>
                </a:schemeClr>
              </a:solidFill>
              <a:latin typeface="Times Armeni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47800" y="1524000"/>
            <a:ext cx="5410200" cy="5029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143000" y="1905000"/>
            <a:ext cx="6532559" cy="92333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Ð³ë³ñ³Ï³ÛÝáõÃÛáõÝ</a:t>
            </a:r>
          </a:p>
        </p:txBody>
      </p:sp>
      <p:sp>
        <p:nvSpPr>
          <p:cNvPr id="14" name="Oval 13"/>
          <p:cNvSpPr/>
          <p:nvPr/>
        </p:nvSpPr>
        <p:spPr>
          <a:xfrm>
            <a:off x="2514600" y="2362200"/>
            <a:ext cx="3352800" cy="3276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052763" y="2701925"/>
            <a:ext cx="2286000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/>
              <a:t>Þ³Ñ³·ñ·Çé Ñ³ë³ñ³Ï³ÛÝáõÃÛáõÝ</a:t>
            </a:r>
            <a:endParaRPr lang="ru-RU"/>
          </a:p>
        </p:txBody>
      </p:sp>
      <p:sp>
        <p:nvSpPr>
          <p:cNvPr id="16" name="Oval 15"/>
          <p:cNvSpPr/>
          <p:nvPr/>
        </p:nvSpPr>
        <p:spPr>
          <a:xfrm>
            <a:off x="3219450" y="3276600"/>
            <a:ext cx="2057400" cy="2057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6" name="TextBox 16"/>
          <p:cNvSpPr txBox="1">
            <a:spLocks noChangeArrowheads="1"/>
          </p:cNvSpPr>
          <p:nvPr/>
        </p:nvSpPr>
        <p:spPr bwMode="auto">
          <a:xfrm>
            <a:off x="3429000" y="36576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²½¹³ÏÇñ </a:t>
            </a:r>
          </a:p>
          <a:p>
            <a:pPr algn="ctr"/>
            <a:r>
              <a:rPr lang="en-US"/>
              <a:t>Ñ³Ù³ÛÝù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Ð³ë³ñ³Ï³ÛÝáõÃÛ³Ý Ù³ëÝ³ÏóáõÃÛ³Ý Ï³éáõó³Ï³ñ·Ç ÏÇñ³éáõÙÁ</a:t>
            </a:r>
            <a:endParaRPr lang="ru-RU" sz="3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3988" y="1524000"/>
          <a:ext cx="8763000" cy="5153978"/>
        </p:xfrm>
        <a:graphic>
          <a:graphicData uri="http://schemas.openxmlformats.org/drawingml/2006/table">
            <a:tbl>
              <a:tblPr/>
              <a:tblGrid>
                <a:gridCol w="5111750"/>
                <a:gridCol w="1866900"/>
                <a:gridCol w="1784350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ÎÇñ³éÙ³Ý áÉáñïÁ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ØÇç³½·³ÛÇÝ-Çñ³í³Ï³Ý Ï³ñ·³íáñáõÙ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Ü»ñå»ï³Ï³Ý Çñ³í³Ï³Ý Ï³ñ·³íáñáõÙ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1.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¶áñÍáõÝ»áõÃÛ³Ý ÏáÝÏñ»ï ï»ë³ÏÝ»ñÇ í»ñ³µ»ñÛ³É áñáßáõÙÝ»ñÇ ÁÝ¹áõÝáõÙ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úñÑáõëÇ ÏáÝí»ÝóÇ³,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ñ¹ Ñá¹í³Í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ÞØ²ö Ù³ëÇÝ ÐÐ ûñ»Ýù,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Ñá¹í³ÍÝ»ñ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6-11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Þñç³Ï³ ÙÇç³í³ÛñÇÝ ³éÝãíáÕ åÉ³ÝÝ»ñÇ, Íñ³·ñ»ñÇ ¨ ù³Õ³ù³Ï³ÝáõÃÛ³Ý í»ñ³µ»ñÛ³É áñáßáõÙÝ»ñÇ ÁÝ¹áõÝáõÙ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è¾¶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Armeni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úñÑáõëÇ ÏáÝí»ÝóÇ³,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ñ¹ Ñá¹í³Í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ÞØ²ö Ù³ëÇÝ ÐÐ ûñ»Ýù,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15-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ñ¹ Ñá¹í³Í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²ÝÙÇç³Ï³Ý ÏÇñ³éÙ³Ý áõÅ áõÝ»óáÕ ÝáñÙ³ïÇí-Çñ³í³Ï³Ý ³Ïï»ñÇ Ý³Ë³·Í»ñÇ Ùß³ÏáõÙ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úñÑáõëÇ ÏáÝí»ÝóÇ³,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ñ¹ Ñá¹í³Í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§Æñ³í³Ï³Ý ³Ïï»ñÇ Ù³ëÇÝ¦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Armeni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ÐÐ ûñ»Ýù,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Armeni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Ñá¹í³Í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27.1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§Ð³Ýñ³ÛÇÝ ùÝÝ³ñÏáõÙÝ»ñÇ Ï³½Ù³Ï»ñåÙ³Ý ¨ Çñ³Ï³Ý³óÙ³Ý Ï³ñ·Á Ñ³ëï³ï»Éáõ Ù³ëÇÝ¦ ÐÐ Ï³é³í³ñáõÃÛ³Ý áñáßáõÙ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80200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Ð³ë³ñ³Ï³ÛÝáõÃÛ³Ý ³ñ¹ÛáõÝ³í»ï Í³ÝáõóÙ³Ý å³ÛÙ³ÝÝ»ñÁ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  <a:latin typeface="Times Armeni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133600"/>
            <a:ext cx="7497763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>
                <a:latin typeface="Times Armenian" pitchFamily="18" charset="0"/>
              </a:rPr>
              <a:t>Ä³Ù³Ý³ÏÇÝ Í³ÝáõóáõÙ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latin typeface="Times Armenian" pitchFamily="18" charset="0"/>
              </a:rPr>
              <a:t>Ì³ÝáõóÙ³Ý ÙÇçáóÇÝ Ý»ñÏ³Û³óíáÕ å³Ñ³Ý³çÝ»ñ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latin typeface="Times Armenian" pitchFamily="18" charset="0"/>
              </a:rPr>
              <a:t>Ì³ÝáõóÙ³Ý µáí³Ý¹³ÏáõÃÛ³ÝÁ Ý»ñÏ³Û³óíáÕ å³Ñ³ÝçÝ»ñ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latin typeface="Times Armenian" pitchFamily="18" charset="0"/>
              </a:rPr>
              <a:t>Ì³ÝáõóÙ³Ý å³ñï³Ï³ÝáõÃÛ³Ý Ñëï³Ï ûñ»Ýë¹ñ³Ï³Ý ³Ùñ³·ñáõÙ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Ð³ë³ñ³Ï³ÛÝáõÃÛ³Ý Í³ÝáõóÙ³Ý ÙÇçáóÝ»ñ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96250" cy="3276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Armenian" pitchFamily="18" charset="0"/>
              </a:rPr>
              <a:t>¼ÈØ-Ý»ñ </a:t>
            </a:r>
            <a:r>
              <a:rPr lang="ru-RU" smtClean="0">
                <a:latin typeface="Times Armenian" pitchFamily="18" charset="0"/>
              </a:rPr>
              <a:t>(</a:t>
            </a:r>
            <a:r>
              <a:rPr lang="en-US" smtClean="0">
                <a:latin typeface="Times Armenian" pitchFamily="18" charset="0"/>
              </a:rPr>
              <a:t>Ñ»éáõëï³ï»ëáõÃÛáõÝ, é³¹Çá, ïå³·Çñ Ù³ÙáõÉ, ¿É»ÏïñáÝ³ÛÇÝ Éñ³·ñ»ñ</a:t>
            </a:r>
            <a:r>
              <a:rPr lang="ru-RU" smtClean="0">
                <a:latin typeface="Times Armenian" pitchFamily="18" charset="0"/>
              </a:rPr>
              <a:t>)</a:t>
            </a:r>
            <a:r>
              <a:rPr lang="en-US" smtClean="0">
                <a:latin typeface="Times Armenian" pitchFamily="18" charset="0"/>
              </a:rPr>
              <a:t>,</a:t>
            </a:r>
          </a:p>
          <a:p>
            <a:pPr eaLnBrk="1" hangingPunct="1"/>
            <a:r>
              <a:rPr lang="en-US" smtClean="0">
                <a:latin typeface="Times Armenian" pitchFamily="18" charset="0"/>
              </a:rPr>
              <a:t>³ÝÑ³ï³Ï³Ý </a:t>
            </a:r>
            <a:r>
              <a:rPr lang="ru-RU" smtClean="0">
                <a:latin typeface="Times Armenian" pitchFamily="18" charset="0"/>
              </a:rPr>
              <a:t>(</a:t>
            </a:r>
            <a:r>
              <a:rPr lang="en-US" smtClean="0">
                <a:latin typeface="Times Armenian" pitchFamily="18" charset="0"/>
              </a:rPr>
              <a:t>Ý³Ù³ÏÝ»ñ, Í³Ýáõó³·ñ»ñ</a:t>
            </a:r>
            <a:r>
              <a:rPr lang="ru-RU" smtClean="0">
                <a:latin typeface="Times Armenian" pitchFamily="18" charset="0"/>
              </a:rPr>
              <a:t>)</a:t>
            </a:r>
            <a:endParaRPr lang="en-US" smtClean="0">
              <a:latin typeface="Times Armenian" pitchFamily="18" charset="0"/>
            </a:endParaRPr>
          </a:p>
          <a:p>
            <a:pPr eaLnBrk="1" hangingPunct="1"/>
            <a:r>
              <a:rPr lang="en-US" smtClean="0">
                <a:latin typeface="Times Armenian" pitchFamily="18" charset="0"/>
              </a:rPr>
              <a:t>Ññ³å³ñ³Ï³ÛÇÝ </a:t>
            </a:r>
            <a:r>
              <a:rPr lang="ru-RU" smtClean="0">
                <a:latin typeface="Times Armenian" pitchFamily="18" charset="0"/>
              </a:rPr>
              <a:t>(</a:t>
            </a:r>
            <a:r>
              <a:rPr lang="en-US" smtClean="0">
                <a:latin typeface="Times Armenian" pitchFamily="18" charset="0"/>
              </a:rPr>
              <a:t>Ñ³Ûï³ñ³ñáõÃÛáõÝÝ»ñ, óáõó³å³ëï³éÝ»ñ</a:t>
            </a:r>
            <a:r>
              <a:rPr lang="ru-RU" smtClean="0">
                <a:latin typeface="Times Armenian" pitchFamily="18" charset="0"/>
              </a:rPr>
              <a:t>)</a:t>
            </a:r>
            <a:endParaRPr lang="en-US" smtClean="0">
              <a:latin typeface="Times Armeni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Ð³ë³ñ³Ï³ÛÝáõÃÛ³Ý Ù³ëÝ³ÏóáõÃÛ³Ý ³ñ¹ÛáõÝ³í»ïáõÃÛ³Ý å³ÛÙ³ÝÝ»ñÁ</a:t>
            </a:r>
            <a:endParaRPr lang="ru-RU" sz="3200" smtClean="0">
              <a:effectLst>
                <a:outerShdw blurRad="38100" dist="38100" dir="2700000" algn="tl">
                  <a:srgbClr val="C0C0C0"/>
                </a:outerShdw>
              </a:effectLst>
              <a:latin typeface="Times Armeni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828800"/>
          <a:ext cx="8153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Մարդու</a:t>
            </a:r>
            <a:r>
              <a:rPr lang="en-US" dirty="0" smtClean="0"/>
              <a:t> </a:t>
            </a:r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իրավունքների</a:t>
            </a:r>
            <a:r>
              <a:rPr lang="en-US" dirty="0" smtClean="0"/>
              <a:t> </a:t>
            </a:r>
            <a:r>
              <a:rPr lang="en-US" dirty="0" err="1" smtClean="0"/>
              <a:t>հասկացությունը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		</a:t>
            </a:r>
            <a:r>
              <a:rPr lang="en-US" sz="2800" dirty="0" err="1" smtClean="0"/>
              <a:t>Մարդու</a:t>
            </a:r>
            <a:r>
              <a:rPr lang="en-US" sz="2800" dirty="0" smtClean="0"/>
              <a:t> </a:t>
            </a:r>
            <a:r>
              <a:rPr lang="en-US" sz="2800" dirty="0" err="1" smtClean="0"/>
              <a:t>էկոլոգիական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իրավունքները</a:t>
            </a:r>
            <a:r>
              <a:rPr lang="en-US" sz="2800" dirty="0" smtClean="0"/>
              <a:t> </a:t>
            </a:r>
            <a:r>
              <a:rPr lang="en-US" sz="2800" dirty="0" err="1" smtClean="0"/>
              <a:t>պետության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կողմից</a:t>
            </a:r>
            <a:r>
              <a:rPr lang="en-US" sz="2800" dirty="0" smtClean="0"/>
              <a:t> </a:t>
            </a:r>
            <a:r>
              <a:rPr lang="en-US" sz="2800" dirty="0" err="1" smtClean="0"/>
              <a:t>ճանաչված</a:t>
            </a:r>
            <a:r>
              <a:rPr lang="en-US" sz="2800" dirty="0" smtClean="0"/>
              <a:t> և </a:t>
            </a:r>
            <a:r>
              <a:rPr lang="en-US" sz="2800" dirty="0" err="1" smtClean="0"/>
              <a:t>օրենսդրությամբ</a:t>
            </a:r>
            <a:r>
              <a:rPr lang="en-US" sz="2800" dirty="0" smtClean="0"/>
              <a:t> </a:t>
            </a:r>
            <a:r>
              <a:rPr lang="en-US" sz="2800" dirty="0" err="1" smtClean="0"/>
              <a:t>ամրագրված</a:t>
            </a:r>
            <a:r>
              <a:rPr lang="en-US" sz="2800" dirty="0" smtClean="0"/>
              <a:t> </a:t>
            </a:r>
            <a:r>
              <a:rPr lang="en-US" sz="2800" dirty="0" err="1" smtClean="0"/>
              <a:t>իրավունք</a:t>
            </a:r>
            <a:r>
              <a:rPr lang="ru-RU" sz="2800" dirty="0" smtClean="0"/>
              <a:t>-</a:t>
            </a:r>
            <a:r>
              <a:rPr lang="en-US" sz="2800" dirty="0" err="1" smtClean="0"/>
              <a:t>ներն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, </a:t>
            </a:r>
            <a:r>
              <a:rPr lang="en-US" sz="2800" dirty="0" err="1" smtClean="0"/>
              <a:t>որոնց</a:t>
            </a:r>
            <a:r>
              <a:rPr lang="en-US" sz="2800" dirty="0" smtClean="0"/>
              <a:t> </a:t>
            </a:r>
            <a:r>
              <a:rPr lang="en-US" sz="2800" dirty="0" err="1" smtClean="0"/>
              <a:t>իրացումը</a:t>
            </a:r>
            <a:r>
              <a:rPr lang="en-US" sz="2800" dirty="0" smtClean="0"/>
              <a:t> </a:t>
            </a:r>
            <a:r>
              <a:rPr lang="en-US" sz="2800" dirty="0" err="1" smtClean="0"/>
              <a:t>թույլ</a:t>
            </a:r>
            <a:r>
              <a:rPr lang="en-US" sz="2800" dirty="0" smtClean="0"/>
              <a:t> է </a:t>
            </a:r>
            <a:r>
              <a:rPr lang="en-US" sz="2800" dirty="0" err="1" smtClean="0"/>
              <a:t>տալիս</a:t>
            </a:r>
            <a:r>
              <a:rPr lang="en-US" sz="2800" dirty="0" smtClean="0"/>
              <a:t> </a:t>
            </a:r>
            <a:r>
              <a:rPr lang="ru-RU" sz="2800" dirty="0" smtClean="0"/>
              <a:t>բնության հետ փոխազդեցության ընթաց-քում </a:t>
            </a:r>
            <a:r>
              <a:rPr lang="en-US" sz="2800" dirty="0" err="1" smtClean="0"/>
              <a:t>ապահովել</a:t>
            </a:r>
            <a:r>
              <a:rPr lang="en-US" sz="2800" dirty="0" smtClean="0"/>
              <a:t> </a:t>
            </a:r>
            <a:r>
              <a:rPr lang="en-US" sz="2800" dirty="0" err="1" smtClean="0"/>
              <a:t>անհատի</a:t>
            </a:r>
            <a:r>
              <a:rPr lang="en-US" sz="2800" dirty="0" smtClean="0"/>
              <a:t> </a:t>
            </a:r>
            <a:r>
              <a:rPr lang="ru-RU" sz="2800" dirty="0" smtClean="0"/>
              <a:t>բազմազան պահանջմունքների բավարարումը: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43800" cy="914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/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/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Ð³ë³ñ³Ï³Ï³Ý ÉëáõÙÝ»ñ</a:t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 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990600" y="1447800"/>
            <a:ext cx="7943850" cy="4800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latin typeface="Times Armenian" pitchFamily="18" charset="0"/>
              </a:rPr>
              <a:t>		àñå»ë Ñ³ë³ñ³Ï³ÛÝáõÃÛ³Ý Ù³ëÝ³Ï-óáõÃÛ³Ý Ó¨ ³½·³ÛÇÝ ûñ»Ýë¹ñáõÃÛáõÝÁ Ý³Ë³ï»ëáõÙ ¿ ÙÇ³ÛÝ Ñ³ë³ñ³Ï³Ï³Ý ÉëáõÙÝ»ñÁ, áñáÝó Ï³½Ù³Ï»ñåÙ³Ý ¨ ³ÝóÏ³óÙ³Ý å³ñï³Ï³ÝáõÃÛáõÝ ÏñáõÙ »Ý.</a:t>
            </a:r>
          </a:p>
          <a:p>
            <a:pPr eaLnBrk="1" hangingPunct="1"/>
            <a:r>
              <a:rPr lang="en-US" smtClean="0">
                <a:latin typeface="Times Armenian" pitchFamily="18" charset="0"/>
              </a:rPr>
              <a:t>å»ï³Ï³Ý ÉÇ³½áñí³Í Ù³ñÙÇÝÁ,</a:t>
            </a:r>
          </a:p>
          <a:p>
            <a:pPr eaLnBrk="1" hangingPunct="1"/>
            <a:r>
              <a:rPr lang="en-US" smtClean="0">
                <a:latin typeface="Times Armenian" pitchFamily="18" charset="0"/>
              </a:rPr>
              <a:t>Ý³Ë³Ó»éÝáÕÁ</a:t>
            </a:r>
          </a:p>
          <a:p>
            <a:pPr eaLnBrk="1" hangingPunct="1"/>
            <a:r>
              <a:rPr lang="en-US" smtClean="0">
                <a:latin typeface="Times Armenian" pitchFamily="18" charset="0"/>
              </a:rPr>
              <a:t>Ñ³Ù³ÛÝùÇ Õ»Ï³í³ñÁ </a:t>
            </a:r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Ð³ë³ñ³Ï³ÛÝáõÃÛ³Ý Ù³ëÝ³ÏóáõÃÛ³Ý Ï³éáõó³Ï³ñ·Ç ·áñÍ³éÙ³Ý ËáãÁÝ¹áïÝ»ñÁ</a:t>
            </a:r>
            <a:endParaRPr lang="ru-RU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4038600" cy="49863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u="sng" dirty="0" smtClean="0">
                <a:latin typeface="Times Armenian" pitchFamily="18" charset="0"/>
              </a:rPr>
              <a:t>úñ»Ýë¹ñ³Ï³Ý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Ð³Ï³ëáõÃÛáõÝÝ»ñ ÙÇç³½·³ÛÇÝ ¨ ³½·³ÛÇÝ Çñ³í³Ï³Ý Ï³ñ·³íáñÙ³Ý </a:t>
            </a:r>
            <a:r>
              <a:rPr lang="en-US" sz="1600" dirty="0" err="1" smtClean="0">
                <a:latin typeface="Times Armenian" pitchFamily="18" charset="0"/>
              </a:rPr>
              <a:t>ÙÇç</a:t>
            </a:r>
            <a:r>
              <a:rPr lang="en-US" sz="1600" dirty="0" smtClean="0">
                <a:latin typeface="Times Armenian" pitchFamily="18" charset="0"/>
              </a:rPr>
              <a:t>¨ 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Þñç³Ï³ ÙÇç³í³ÛñÇ íñ³ ³½¹»óáõÃÛ³Ý ÷áñÓ³ùÝÝáõÃÛ³Ý ¨ Ñ³ë³ñ³Ï³ÛÝáõÃÛ³Ý Ù³ëÝ³ÏóáõÃÛ³Ý ÁÝÃ³óÏ³ñ·Ç ³ÝÏ³ï³ñáõÃÛáõÝ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Ð³ë³ñ³Ï³Ï³Ý </a:t>
            </a:r>
            <a:r>
              <a:rPr lang="en-US" sz="1600" dirty="0" err="1" smtClean="0">
                <a:latin typeface="Times Armenian" pitchFamily="18" charset="0"/>
              </a:rPr>
              <a:t>ÉëáõÙÝ»ñÇ</a:t>
            </a:r>
            <a:r>
              <a:rPr lang="en-US" sz="1600" dirty="0" smtClean="0">
                <a:latin typeface="Times Armenian" pitchFamily="18" charset="0"/>
              </a:rPr>
              <a:t> Ï³½Ù³-Ï»ñåÙ³Ý ¨ Çñ³Ï³Ý³óÙ³Ý å³ñï³Ï³ÝáõÃÛáõÝ </a:t>
            </a:r>
            <a:r>
              <a:rPr lang="en-US" sz="1600" dirty="0" err="1" smtClean="0">
                <a:latin typeface="Times Armenian" pitchFamily="18" charset="0"/>
              </a:rPr>
              <a:t>ÏñáÕ</a:t>
            </a:r>
            <a:r>
              <a:rPr lang="en-US" sz="1600" dirty="0" smtClean="0">
                <a:latin typeface="Times Armenian" pitchFamily="18" charset="0"/>
              </a:rPr>
              <a:t> </a:t>
            </a:r>
            <a:r>
              <a:rPr lang="en-US" sz="1600" dirty="0" err="1" smtClean="0">
                <a:latin typeface="Times Armenian" pitchFamily="18" charset="0"/>
              </a:rPr>
              <a:t>ëáõµÛ»ÏïÝ»ñÇ</a:t>
            </a:r>
            <a:r>
              <a:rPr lang="en-US" sz="1600" dirty="0" smtClean="0">
                <a:latin typeface="Times Armenian" pitchFamily="18" charset="0"/>
              </a:rPr>
              <a:t> </a:t>
            </a:r>
            <a:r>
              <a:rPr lang="en-US" sz="1600" dirty="0" err="1" smtClean="0">
                <a:latin typeface="Times Armenian" pitchFamily="18" charset="0"/>
              </a:rPr>
              <a:t>ÙÇç</a:t>
            </a:r>
            <a:r>
              <a:rPr lang="en-US" sz="1600" dirty="0" smtClean="0">
                <a:latin typeface="Times Armenian" pitchFamily="18" charset="0"/>
              </a:rPr>
              <a:t>¨ ¹»ñ»ñÇ </a:t>
            </a:r>
            <a:r>
              <a:rPr lang="en-US" sz="1600" dirty="0" err="1" smtClean="0">
                <a:latin typeface="Times Armenian" pitchFamily="18" charset="0"/>
              </a:rPr>
              <a:t>áã</a:t>
            </a:r>
            <a:r>
              <a:rPr lang="en-US" sz="1600" dirty="0" smtClean="0">
                <a:latin typeface="Times Armenian" pitchFamily="18" charset="0"/>
              </a:rPr>
              <a:t> Ñëï³Ï µ³ßËí³ÍáõÃÛáõÝ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Ð³ë³ñ³Ï³Ï³Ý </a:t>
            </a:r>
            <a:r>
              <a:rPr lang="en-US" sz="1600" dirty="0" err="1" smtClean="0">
                <a:latin typeface="Times Armenian" pitchFamily="18" charset="0"/>
              </a:rPr>
              <a:t>ÉëáõÙÝ»ñ</a:t>
            </a:r>
            <a:r>
              <a:rPr lang="en-US" sz="1600" dirty="0" smtClean="0">
                <a:latin typeface="Times Armenian" pitchFamily="18" charset="0"/>
              </a:rPr>
              <a:t> ãÏ³½Ù³Ï»ñ-å»Éáõ Ï³Ù ·áñÍÁÝÃ³óÇ Ë³ËïáõÙÝ»ñ </a:t>
            </a:r>
            <a:r>
              <a:rPr lang="en-US" sz="1600" dirty="0" err="1" smtClean="0">
                <a:latin typeface="Times Armenian" pitchFamily="18" charset="0"/>
              </a:rPr>
              <a:t>ÃáõÛÉ</a:t>
            </a:r>
            <a:r>
              <a:rPr lang="en-US" sz="1600" dirty="0" smtClean="0">
                <a:latin typeface="Times Armenian" pitchFamily="18" charset="0"/>
              </a:rPr>
              <a:t> ï³Éáõ Ñ³Ù³ñ å³ï³ë-Ë³Ý³ïíáõÃÛ³Ý Ù»Ë³ÝÇ½ÙÝ»ñÇ µ³ó³Ï³ÛáõÃÛáõÝ</a:t>
            </a:r>
            <a:endParaRPr lang="ru-RU" sz="1600" dirty="0" smtClean="0"/>
          </a:p>
        </p:txBody>
      </p:sp>
      <p:sp>
        <p:nvSpPr>
          <p:cNvPr id="21508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191000" cy="47577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u="sng" dirty="0" smtClean="0">
                <a:latin typeface="Times Armenian" pitchFamily="18" charset="0"/>
              </a:rPr>
              <a:t>²ÛÉ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Æñ³í³·Çï³ÏóáõÃÛ³Ý ó³Íñ Ù³Ï³ñ¹³Ï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Ø³ëÝ³ÏóáõÃÛ³Ý Çñ³íáõÝùÇ í»ñ³µ»ñ-Û³É Ñ³ë³ñ³Ï³ÛÝáõÃÛ³Ý ³Ý¹³ÙÝ»ñÇ Çñ³½»Ïí³ÍáõÃÛ³Ý ó³Íñ Ù³Ï³ñ¹³Ï</a:t>
            </a:r>
          </a:p>
          <a:p>
            <a:pPr algn="just" eaLnBrk="1" hangingPunct="1"/>
            <a:r>
              <a:rPr lang="en-US" sz="1600" dirty="0" err="1" smtClean="0">
                <a:latin typeface="Times Armenian" pitchFamily="18" charset="0"/>
              </a:rPr>
              <a:t>àã</a:t>
            </a:r>
            <a:r>
              <a:rPr lang="en-US" sz="1600" dirty="0" smtClean="0">
                <a:latin typeface="Times Armenian" pitchFamily="18" charset="0"/>
              </a:rPr>
              <a:t> µ³í³ñ³ñ Ñ»ï³ùñùñí³ÍáõÃÛáõÝ</a:t>
            </a:r>
          </a:p>
          <a:p>
            <a:pPr algn="just" eaLnBrk="1" hangingPunct="1"/>
            <a:r>
              <a:rPr lang="en-US" sz="1600" dirty="0" smtClean="0">
                <a:latin typeface="Times Armenian" pitchFamily="18" charset="0"/>
              </a:rPr>
              <a:t>²ÝÑñ³Å»ßï ï»Õ»Ï³ïíáõÃÛ³Ý </a:t>
            </a:r>
            <a:r>
              <a:rPr lang="en-US" sz="1600" dirty="0" err="1" smtClean="0">
                <a:latin typeface="Times Armenian" pitchFamily="18" charset="0"/>
              </a:rPr>
              <a:t>áã</a:t>
            </a:r>
            <a:r>
              <a:rPr lang="en-US" sz="1600" dirty="0" smtClean="0">
                <a:latin typeface="Times Armenian" pitchFamily="18" charset="0"/>
              </a:rPr>
              <a:t> µ³í³ñ³ñ Ù³ïã»ÉÇáõÃÛáõÝ</a:t>
            </a:r>
          </a:p>
          <a:p>
            <a:pPr algn="just" eaLnBrk="1" hangingPunct="1"/>
            <a:endParaRPr lang="en-US" sz="1600" dirty="0" smtClean="0">
              <a:latin typeface="Times Armenian" pitchFamily="18" charset="0"/>
            </a:endParaRPr>
          </a:p>
          <a:p>
            <a:pPr algn="just" eaLnBrk="1" hangingPunct="1"/>
            <a:endParaRPr lang="ru-RU" sz="1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305800" cy="15541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Արդարադատության մատչելիության վերաբերյալ Օրհուսի կոնվենցիայի առաջադրած չափանիշները</a:t>
            </a:r>
            <a:r>
              <a:rPr lang="ru-RU" sz="4000" dirty="0" smtClean="0"/>
              <a:t> 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1"/>
            <a:ext cx="76200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Հայաստանի Հանրապետությունը, որպես կողմ, պարտավոր է 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ապահովել  ...</a:t>
            </a: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Որ ցանկացած անձ, ով կարծում է, որ տեղեկատվություն ստանալու մասին հարցումը չի քննարկվել, մասամբ կամ ամբողջությամբ անհիմն մերժվել է, պատշաճ ձևով չի բավարարվել կամ  այդ հարցման նկատմամբ ցուցաբերվել է 9-րդ հոդվածի դրույթներին չհամապատասխանող մոտեցում, ունենա դատարանում կամ օրենքին համապատասխան ստեղ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ծ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ված այլ անկախ  և անկողմնակալ մարմնում ընդունված որոշման վերանայման  հնարավորություն;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4017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Արդարադատության մատչելիության վերաբերյալ Օրհուսի կոնվենցիայի չափանիշները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83820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Հայաստանի Հանրապետությունը, որպես կողմ, պարտավոր է ապահովել,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որ շահագրգիռ հասարակայնության  ներկայացուցիչները, ովքեր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ա) ցուցաբերում են բավականաչափ  շահագրգռվածություն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կամ որպես այլընտրանքային տարբերակ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բ) համարում են, որ տեղի է ունեցել այս կամ այն իրավունքի խախտում, եթե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դա համապատասխան Կողմի վարչական վարույթի նորմերով սահամանվում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է որպես նախապայման,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ունենան հնարավորություն դատարանում և/կամ օրենքին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համապատասխան ստեղծված անկախ և անկողմնակալ մարմնում`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ընդունված որոշումների վերանայման հնարավորություն` 6-րդ հոդվածի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դրույթների շրջանակներում ընդունված ցանկացած որոշման, կատարված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գործողության կամ անգործության օրինականությունը նյութական  և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ընթացակարգային իրավունքի տեսակետից վիճարկելու նպատակով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Արդարադատության մատչելիության վերաբերյալ Օրհուսի կոնվենցիայի չափանիշները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Հայաստանի Հանրապետությունը, որպես կողմ, պարտավոր է ապահովել,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որ ազային օրենսդրությամբ սահմանված  չափանիշներին համապատասխան, եթե այդպիսիք գոյություն ունեն, հասարակայնութ-յան անդամների համար մատչելի լինեն վարչական և դատական ընթացակարգերը` վիճարկելու համար 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մասնավոր անձանց`</a:t>
            </a:r>
            <a: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շրջակա միջավայրի վերաբերյալ  ազգային օրենսդրության նորմերին հակասող գործողությունները կամ անգործությունը: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4017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Արդարադատության մատչելիության վերաբերյալ Օրհուսի կոնվենցիայի չափանիշները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91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Իրավական պաշտպանության միջոցները պետք լինեն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համարժեք և արդյունավետ,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արդարացի և անկողմնակալ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ժամանակին և ոչ անմատչելիորեն թանկ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9351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dirty="0" smtClean="0">
                <a:latin typeface="Times New Roman" pitchFamily="18" charset="0"/>
              </a:rPr>
              <a:t>ՀՀ-ում արդարդատության մատչելիության վերաբերյալ դրույթների  </a:t>
            </a:r>
            <a:br>
              <a:rPr lang="ru-RU" sz="3000" dirty="0" smtClean="0">
                <a:latin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</a:rPr>
              <a:t>իրացման ճանապարհին առկա խոչընդոտները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153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Սուբյեկտիվ 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Դատական համակարգի նկատմամբ հասարակության անվստահության մակարդակը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Դատավորների անկախության ոչ պատշաճ մակարդակը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Դտավորների իրազեկվածության ոչ պատշաճ մակարդակը 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ՀՀ էկոլոգիական օրենսդրության և Օրհուսի կոնվենցիայի դրույթների վերաբերյալ </a:t>
            </a:r>
            <a:endParaRPr lang="en-US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Հասարակության էկոլոգիական-իրավական իրազեկվածության  ցածր  մակարդակը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Շրջակա միջավայրի որակի համար հասարակական և կորպորատիվ պատասխանատվության բացակայությունը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Օբյեկտիվ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Գործող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օրենսդրության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բացերը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հակասությունները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Սոցիալական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տնտեսական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ն և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էկոլոգիական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շահերի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ճիշտ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համադրման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մեխանիզմի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բացակայությունը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Մարդու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էկոլոգիական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իր</a:t>
            </a: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ա</a:t>
            </a:r>
            <a:r>
              <a:rPr lang="en-US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վունքնե</a:t>
            </a: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րի անբավարար ընկալվում որպես մարդու հիմնարար իրավունք</a:t>
            </a:r>
            <a:r>
              <a:rPr lang="ru-RU" sz="1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endParaRPr lang="en-US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09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ՇՆՈՐՀԱԿԱԼՈՒԹՅՈՒՆ ՈՒՇԱԴՐՈՒԹՅԱՆ ՀԱՄԱՐ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Իրավունքի բովանդակությունը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վարքագծի ազատություն իրավունքի նորմով սահմանված շրջանակներում</a:t>
            </a:r>
          </a:p>
          <a:p>
            <a:r>
              <a:rPr lang="ru-RU" dirty="0" smtClean="0"/>
              <a:t>որոշակի բարիքներից օգտվելու հնա-րավորություն</a:t>
            </a:r>
          </a:p>
          <a:p>
            <a:r>
              <a:rPr lang="ru-RU" dirty="0" smtClean="0"/>
              <a:t>որոշակի գործողություններ կատարելու և այլ սուբյեկտներից համապատաս-խան գործողությունների կատարում պահանջելու հնարավորություն</a:t>
            </a:r>
          </a:p>
          <a:p>
            <a:r>
              <a:rPr lang="ru-RU" dirty="0" smtClean="0"/>
              <a:t>իրավունքների պաշտպանության հնարավորություն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Մարդու էկոլոգիական իրավունքների տեսակները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hy-AM" dirty="0" smtClean="0"/>
              <a:t>Ա</a:t>
            </a:r>
            <a:r>
              <a:rPr lang="ru-RU" dirty="0" smtClean="0"/>
              <a:t>ռողջ և բարենպաստ շրջակա միջավայրում ապրելու իրավունք</a:t>
            </a:r>
          </a:p>
          <a:p>
            <a:r>
              <a:rPr lang="hy-AM" dirty="0" smtClean="0"/>
              <a:t>Է</a:t>
            </a:r>
            <a:r>
              <a:rPr lang="ru-RU" dirty="0" smtClean="0"/>
              <a:t>կոլոգիական տեղեկատվության ստանալու իրավունք</a:t>
            </a:r>
          </a:p>
          <a:p>
            <a:r>
              <a:rPr lang="ru-RU" dirty="0" smtClean="0"/>
              <a:t>Շրջակա միջավայրին առնչվող որոշումների կայացմանը մասնակցելու իրավունք</a:t>
            </a:r>
          </a:p>
          <a:p>
            <a:r>
              <a:rPr lang="ru-RU" dirty="0" smtClean="0"/>
              <a:t>Արդարադատության մատչելիության իրավունք</a:t>
            </a:r>
          </a:p>
          <a:p>
            <a:r>
              <a:rPr lang="ru-RU" dirty="0" smtClean="0"/>
              <a:t>Այլ էկոլոգիական իրավունքներ ...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Մարդու էկոլոգիական իրավունքները այլ հիմնարար իրավունքների համակարգում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Մարդու</a:t>
            </a:r>
            <a:r>
              <a:rPr lang="en-US" dirty="0" smtClean="0"/>
              <a:t> </a:t>
            </a:r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իրավունքների</a:t>
            </a:r>
            <a:r>
              <a:rPr lang="en-US" dirty="0" smtClean="0"/>
              <a:t> </a:t>
            </a:r>
            <a:r>
              <a:rPr lang="en-US" dirty="0" err="1" smtClean="0"/>
              <a:t>հարաբերակցությունն</a:t>
            </a:r>
            <a:r>
              <a:rPr lang="en-US" dirty="0" smtClean="0"/>
              <a:t>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իրավունք-ների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Մարդու</a:t>
            </a:r>
            <a:r>
              <a:rPr lang="en-US" dirty="0" smtClean="0"/>
              <a:t>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իրավունքները</a:t>
            </a:r>
            <a:r>
              <a:rPr lang="en-US" dirty="0" smtClean="0"/>
              <a:t>`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իրավունքների</a:t>
            </a:r>
            <a:r>
              <a:rPr lang="en-US" dirty="0" smtClean="0"/>
              <a:t> </a:t>
            </a:r>
            <a:r>
              <a:rPr lang="en-US" dirty="0" err="1" smtClean="0"/>
              <a:t>իրաց-ման</a:t>
            </a:r>
            <a:r>
              <a:rPr lang="en-US" dirty="0" smtClean="0"/>
              <a:t> </a:t>
            </a:r>
            <a:r>
              <a:rPr lang="en-US" dirty="0" err="1" smtClean="0"/>
              <a:t>միջոց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իրավունքները</a:t>
            </a:r>
            <a:r>
              <a:rPr lang="en-US" dirty="0" smtClean="0"/>
              <a:t>`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իրավունքների</a:t>
            </a:r>
            <a:r>
              <a:rPr lang="en-US" dirty="0" smtClean="0"/>
              <a:t> </a:t>
            </a:r>
            <a:r>
              <a:rPr lang="en-US" dirty="0" err="1" smtClean="0"/>
              <a:t>իրացման</a:t>
            </a:r>
            <a:r>
              <a:rPr lang="en-US" dirty="0" smtClean="0"/>
              <a:t> </a:t>
            </a:r>
            <a:r>
              <a:rPr lang="en-US" dirty="0" err="1" smtClean="0"/>
              <a:t>միջոց</a:t>
            </a:r>
            <a:r>
              <a:rPr lang="en-US" dirty="0" smtClean="0"/>
              <a:t> …</a:t>
            </a:r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Մարդու</a:t>
            </a:r>
            <a:r>
              <a:rPr lang="en-US" dirty="0" smtClean="0"/>
              <a:t> </a:t>
            </a:r>
            <a:r>
              <a:rPr lang="en-US" dirty="0" err="1" smtClean="0"/>
              <a:t>առողջ</a:t>
            </a:r>
            <a:r>
              <a:rPr lang="en-US" dirty="0" smtClean="0"/>
              <a:t> և </a:t>
            </a:r>
            <a:r>
              <a:rPr lang="en-US" dirty="0" err="1" smtClean="0"/>
              <a:t>բարենպաստ</a:t>
            </a:r>
            <a:r>
              <a:rPr lang="en-US" dirty="0" smtClean="0"/>
              <a:t> </a:t>
            </a:r>
            <a:r>
              <a:rPr lang="en-US" dirty="0" err="1" smtClean="0"/>
              <a:t>շրջակա</a:t>
            </a:r>
            <a:r>
              <a:rPr lang="en-US" dirty="0" smtClean="0"/>
              <a:t> </a:t>
            </a:r>
            <a:r>
              <a:rPr lang="en-US" dirty="0" err="1" smtClean="0"/>
              <a:t>միջավայրում</a:t>
            </a:r>
            <a:r>
              <a:rPr lang="en-US" dirty="0" smtClean="0"/>
              <a:t> </a:t>
            </a:r>
            <a:r>
              <a:rPr lang="en-US" dirty="0" err="1" smtClean="0"/>
              <a:t>ապրելու</a:t>
            </a:r>
            <a:r>
              <a:rPr lang="en-US" dirty="0" smtClean="0"/>
              <a:t> </a:t>
            </a:r>
            <a:r>
              <a:rPr lang="en-US" dirty="0" err="1" smtClean="0"/>
              <a:t>իրավունքը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Բարենապստ</a:t>
            </a:r>
            <a:r>
              <a:rPr lang="en-US" dirty="0" smtClean="0"/>
              <a:t> </a:t>
            </a:r>
            <a:r>
              <a:rPr lang="en-US" dirty="0" err="1" smtClean="0"/>
              <a:t>շրջակա</a:t>
            </a:r>
            <a:r>
              <a:rPr lang="en-US" dirty="0" smtClean="0"/>
              <a:t> </a:t>
            </a:r>
            <a:r>
              <a:rPr lang="en-US" dirty="0" err="1" smtClean="0"/>
              <a:t>միջավայրի</a:t>
            </a:r>
            <a:r>
              <a:rPr lang="en-US" dirty="0" smtClean="0"/>
              <a:t> </a:t>
            </a:r>
            <a:r>
              <a:rPr lang="en-US" dirty="0" err="1" smtClean="0"/>
              <a:t>հասկացությունը</a:t>
            </a:r>
            <a:r>
              <a:rPr lang="en-US" dirty="0" smtClean="0"/>
              <a:t> և </a:t>
            </a:r>
            <a:r>
              <a:rPr lang="en-US" dirty="0" err="1" smtClean="0"/>
              <a:t>չափանիշները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Հարաբերակցությունը</a:t>
            </a:r>
            <a:r>
              <a:rPr lang="en-US" dirty="0" smtClean="0"/>
              <a:t> </a:t>
            </a:r>
            <a:r>
              <a:rPr lang="en-US" dirty="0" err="1" smtClean="0"/>
              <a:t>կյանքի</a:t>
            </a:r>
            <a:r>
              <a:rPr lang="en-US" dirty="0" smtClean="0"/>
              <a:t> </a:t>
            </a:r>
            <a:r>
              <a:rPr lang="en-US" dirty="0" err="1" smtClean="0"/>
              <a:t>իրավունքի</a:t>
            </a:r>
            <a:r>
              <a:rPr lang="en-US" dirty="0" smtClean="0"/>
              <a:t> և </a:t>
            </a:r>
            <a:r>
              <a:rPr lang="en-US" dirty="0" err="1" smtClean="0"/>
              <a:t>մարդու</a:t>
            </a:r>
            <a:r>
              <a:rPr lang="en-US" dirty="0" smtClean="0"/>
              <a:t>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իրավունքների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Հարաբերակցությունը</a:t>
            </a:r>
            <a:r>
              <a:rPr lang="en-US" dirty="0" smtClean="0"/>
              <a:t> </a:t>
            </a:r>
            <a:r>
              <a:rPr lang="ru-RU" dirty="0" smtClean="0"/>
              <a:t>մարդու` շրջակա միջավայրը պահպանելու պարտակա-նության հետ ...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տեղեկատվություն</a:t>
            </a:r>
            <a:r>
              <a:rPr lang="en-US" dirty="0" smtClean="0"/>
              <a:t> </a:t>
            </a:r>
            <a:r>
              <a:rPr lang="en-US" dirty="0" err="1" smtClean="0"/>
              <a:t>ստանալու</a:t>
            </a:r>
            <a:r>
              <a:rPr lang="en-US" dirty="0" smtClean="0"/>
              <a:t> </a:t>
            </a:r>
            <a:r>
              <a:rPr lang="en-US" dirty="0" err="1" smtClean="0"/>
              <a:t>իրավունքը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տեղեկատվություն</a:t>
            </a:r>
            <a:r>
              <a:rPr lang="en-US" dirty="0" smtClean="0"/>
              <a:t> </a:t>
            </a:r>
            <a:r>
              <a:rPr lang="en-US" dirty="0" err="1" smtClean="0"/>
              <a:t>տնօրինողները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տեղեկատվության</a:t>
            </a:r>
            <a:r>
              <a:rPr lang="en-US" dirty="0" smtClean="0"/>
              <a:t> </a:t>
            </a:r>
            <a:r>
              <a:rPr lang="en-US" dirty="0" err="1" smtClean="0"/>
              <a:t>տարածման</a:t>
            </a:r>
            <a:r>
              <a:rPr lang="en-US" dirty="0" smtClean="0"/>
              <a:t> </a:t>
            </a:r>
            <a:r>
              <a:rPr lang="en-US" dirty="0" err="1" smtClean="0"/>
              <a:t>եղանակները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Էկոլոգիական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տեղեկատվության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հասկացությունը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>
                <a:latin typeface="Arial Armenian" pitchFamily="34" charset="0"/>
              </a:rPr>
              <a:t>§Þñç³Ï³ ÙÇç³í³ÛñÇÝ í»ñ³µ»</a:t>
            </a:r>
            <a:r>
              <a:rPr lang="en-US" dirty="0" err="1" smtClean="0">
                <a:latin typeface="Arial Armenian" pitchFamily="34" charset="0"/>
              </a:rPr>
              <a:t>ñáÕ</a:t>
            </a:r>
            <a:r>
              <a:rPr lang="en-US" dirty="0" smtClean="0">
                <a:latin typeface="Arial Armenian" pitchFamily="34" charset="0"/>
              </a:rPr>
              <a:t> ï»Õ»Ï³ïíáõÃÛáõÝ¦` ó³ÝÏ³ó³Í ï»Õ»Ï³ïíáõÃÛáõÝª ·ñ³íáñ, ï»ë³Ó³ÛÝ³ÛÇÝ, ¿É»ÏïñáÝ³ÛÇÝ Ï³Ù ³ÛÉ ÝÛáõÃ³Ï³Ý </a:t>
            </a:r>
            <a:r>
              <a:rPr lang="en-US" dirty="0" err="1" smtClean="0">
                <a:latin typeface="Arial Armenian" pitchFamily="34" charset="0"/>
              </a:rPr>
              <a:t>ÏñÇãÇ</a:t>
            </a:r>
            <a:r>
              <a:rPr lang="en-US" dirty="0" smtClean="0">
                <a:latin typeface="Arial Armenian" pitchFamily="34" charset="0"/>
              </a:rPr>
              <a:t> íñ³, Ñ»ï¨Û³ÉÇ Ù³ëÇÝ.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³)  ßñç³Ï³ ÙÇç³í³ÛñÇ µ³Õ³¹ñÇãÝ»ñÇ íÇ×³ÏÇ, </a:t>
            </a:r>
            <a:r>
              <a:rPr lang="en-US" dirty="0" err="1" smtClean="0">
                <a:latin typeface="Arial Armenian" pitchFamily="34" charset="0"/>
              </a:rPr>
              <a:t>ÇÝãåÇëÇù</a:t>
            </a:r>
            <a:r>
              <a:rPr lang="en-US" dirty="0" smtClean="0">
                <a:latin typeface="Arial Armenian" pitchFamily="34" charset="0"/>
              </a:rPr>
              <a:t> »Ý û¹Á ¨ </a:t>
            </a:r>
            <a:r>
              <a:rPr lang="en-US" dirty="0" err="1" smtClean="0">
                <a:latin typeface="Arial Armenian" pitchFamily="34" charset="0"/>
              </a:rPr>
              <a:t>ÙÃÝáÉáñïÁ</a:t>
            </a:r>
            <a:r>
              <a:rPr lang="en-US" dirty="0" smtClean="0">
                <a:latin typeface="Arial Armenian" pitchFamily="34" charset="0"/>
              </a:rPr>
              <a:t>, </a:t>
            </a:r>
            <a:r>
              <a:rPr lang="en-US" dirty="0" err="1" smtClean="0">
                <a:latin typeface="Arial Armenian" pitchFamily="34" charset="0"/>
              </a:rPr>
              <a:t>çñ»ñÁ</a:t>
            </a:r>
            <a:r>
              <a:rPr lang="en-US" dirty="0" smtClean="0">
                <a:latin typeface="Arial Armenian" pitchFamily="34" charset="0"/>
              </a:rPr>
              <a:t>, µÝ³ÑáÕÁ, </a:t>
            </a:r>
            <a:r>
              <a:rPr lang="en-US" dirty="0" err="1" smtClean="0">
                <a:latin typeface="Arial Armenian" pitchFamily="34" charset="0"/>
              </a:rPr>
              <a:t>ÑáÕÁ</a:t>
            </a:r>
            <a:r>
              <a:rPr lang="en-US" dirty="0" smtClean="0">
                <a:latin typeface="Arial Armenian" pitchFamily="34" charset="0"/>
              </a:rPr>
              <a:t>, É³Ý¹ß³ýïÁ ¨ µÝ³Ï³Ý </a:t>
            </a:r>
            <a:r>
              <a:rPr lang="en-US" dirty="0" err="1" smtClean="0">
                <a:latin typeface="Arial Armenian" pitchFamily="34" charset="0"/>
              </a:rPr>
              <a:t>ûµÛ»ÏïÝ»ñÁ</a:t>
            </a:r>
            <a:r>
              <a:rPr lang="en-US" dirty="0" smtClean="0">
                <a:latin typeface="Arial Armenian" pitchFamily="34" charset="0"/>
              </a:rPr>
              <a:t>, Ï»Ýë³µ³½Ù³½³ÝáõÃÛáõÝÁ ¨ Ýñ³ µ³Õ³¹ñÇãÝ»ñÁ, Ý»ñ³éÛ³É` ·»</a:t>
            </a:r>
            <a:r>
              <a:rPr lang="en-US" dirty="0" err="1" smtClean="0">
                <a:latin typeface="Arial Armenian" pitchFamily="34" charset="0"/>
              </a:rPr>
              <a:t>Ý»ïÇÏáñ»Ý</a:t>
            </a:r>
            <a:r>
              <a:rPr lang="en-US" dirty="0" smtClean="0">
                <a:latin typeface="Arial Armenian" pitchFamily="34" charset="0"/>
              </a:rPr>
              <a:t> ÷á÷áËí³Í ûñ·³ÝÇ½ÙÝ»ñÁ ¨ ÷áË³½¹»óáõÃÛáõÝÁ Ýßí³Í µ³Õ³¹ñÇãÝ»ñÇ </a:t>
            </a:r>
            <a:r>
              <a:rPr lang="en-US" dirty="0" err="1" smtClean="0">
                <a:latin typeface="Arial Armenian" pitchFamily="34" charset="0"/>
              </a:rPr>
              <a:t>ÙÇç</a:t>
            </a:r>
            <a:r>
              <a:rPr lang="en-US" dirty="0" smtClean="0">
                <a:latin typeface="Arial Armenian" pitchFamily="34" charset="0"/>
              </a:rPr>
              <a:t>¨,</a:t>
            </a:r>
          </a:p>
          <a:p>
            <a:pPr>
              <a:buNone/>
            </a:pPr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µ)  ³ÛÝåÇëÇ ·</a:t>
            </a:r>
            <a:r>
              <a:rPr lang="en-US" dirty="0" err="1" smtClean="0">
                <a:latin typeface="Arial Armenian" pitchFamily="34" charset="0"/>
              </a:rPr>
              <a:t>áñÍáÝÝ»ñÇ</a:t>
            </a:r>
            <a:r>
              <a:rPr lang="en-US" dirty="0" smtClean="0">
                <a:latin typeface="Arial Armenian" pitchFamily="34" charset="0"/>
              </a:rPr>
              <a:t>, </a:t>
            </a:r>
            <a:r>
              <a:rPr lang="en-US" dirty="0" err="1" smtClean="0">
                <a:latin typeface="Arial Armenian" pitchFamily="34" charset="0"/>
              </a:rPr>
              <a:t>ÇÝãåÇëÇù</a:t>
            </a:r>
            <a:r>
              <a:rPr lang="en-US" dirty="0" smtClean="0">
                <a:latin typeface="Arial Armenian" pitchFamily="34" charset="0"/>
              </a:rPr>
              <a:t> »Ý  </a:t>
            </a:r>
            <a:r>
              <a:rPr lang="en-US" dirty="0" err="1" smtClean="0">
                <a:latin typeface="Arial Armenian" pitchFamily="34" charset="0"/>
              </a:rPr>
              <a:t>ÝÛáõÃ»ñÁ</a:t>
            </a:r>
            <a:r>
              <a:rPr lang="en-US" dirty="0" smtClean="0">
                <a:latin typeface="Arial Armenian" pitchFamily="34" charset="0"/>
              </a:rPr>
              <a:t>, ¿Ý»ñ·Ç³Ý, ³ÕÙáõÏÁ ¨ ×³é³·³ÛÃáõÙÁ, </a:t>
            </a:r>
            <a:r>
              <a:rPr lang="en-US" dirty="0" err="1" smtClean="0">
                <a:latin typeface="Arial Armenian" pitchFamily="34" charset="0"/>
              </a:rPr>
              <a:t>ÇÝãå»ë</a:t>
            </a:r>
            <a:r>
              <a:rPr lang="en-US" dirty="0" smtClean="0">
                <a:latin typeface="Arial Armenian" pitchFamily="34" charset="0"/>
              </a:rPr>
              <a:t> Ý³¨ ·</a:t>
            </a:r>
            <a:r>
              <a:rPr lang="en-US" dirty="0" err="1" smtClean="0">
                <a:latin typeface="Arial Armenian" pitchFamily="34" charset="0"/>
              </a:rPr>
              <a:t>áñÍáõÝ»áõÃÛáõÝÁ</a:t>
            </a:r>
            <a:r>
              <a:rPr lang="en-US" dirty="0" smtClean="0">
                <a:latin typeface="Arial Armenian" pitchFamily="34" charset="0"/>
              </a:rPr>
              <a:t> Ï³Ù </a:t>
            </a:r>
            <a:r>
              <a:rPr lang="en-US" dirty="0" err="1" smtClean="0">
                <a:latin typeface="Arial Armenian" pitchFamily="34" charset="0"/>
              </a:rPr>
              <a:t>ÙÇçáóÝ»ñÁ</a:t>
            </a:r>
            <a:r>
              <a:rPr lang="en-US" dirty="0" smtClean="0">
                <a:latin typeface="Arial Armenian" pitchFamily="34" charset="0"/>
              </a:rPr>
              <a:t>, Ý»ñ³éÛ³Éª í³ñã³Ï³Ý </a:t>
            </a:r>
            <a:r>
              <a:rPr lang="en-US" dirty="0" err="1" smtClean="0">
                <a:latin typeface="Arial Armenian" pitchFamily="34" charset="0"/>
              </a:rPr>
              <a:t>ÙÇçáóÝ»ñÁ</a:t>
            </a:r>
            <a:r>
              <a:rPr lang="en-US" dirty="0" smtClean="0">
                <a:latin typeface="Arial Armenian" pitchFamily="34" charset="0"/>
              </a:rPr>
              <a:t>, ßñç³Ï³ ÙÇç³í³ÛñÇ </a:t>
            </a:r>
            <a:r>
              <a:rPr lang="en-US" dirty="0" err="1" smtClean="0">
                <a:latin typeface="Arial Armenian" pitchFamily="34" charset="0"/>
              </a:rPr>
              <a:t>áÉáñïÇ</a:t>
            </a:r>
            <a:r>
              <a:rPr lang="en-US" dirty="0" smtClean="0">
                <a:latin typeface="Arial Armenian" pitchFamily="34" charset="0"/>
              </a:rPr>
              <a:t> Ñ³Ù³Ó³ÛÝ³·ñ»ñÁ, ù³Õ³ù³Ï³ÝáõÃÛáõÝÝ»ñÁ, ûñ»Ýë¹ñáõÃÛáõÝÁ, åÉ³ÝÝ»ñÁ ¨ Íñ³·ñ»ñÁ, </a:t>
            </a:r>
            <a:r>
              <a:rPr lang="en-US" dirty="0" err="1" smtClean="0">
                <a:latin typeface="Arial Armenian" pitchFamily="34" charset="0"/>
              </a:rPr>
              <a:t>áñáÝù</a:t>
            </a:r>
            <a:r>
              <a:rPr lang="en-US" dirty="0" smtClean="0">
                <a:latin typeface="Arial Armenian" pitchFamily="34" charset="0"/>
              </a:rPr>
              <a:t> ³½¹áõÙ »Ý Ï³Ù Ï³ñáÕ »Ý ³½¹»É ßñç³Ï³ ÙÇç³í³ÛñÇ µ³Õ³¹ñÇãÝ»ñÇ íñ³ª ³) »ÝÃ³Ï»ïÇ ÇÙ³ëïáí, Í³Ëë»ñ-³ñ¹ÛáõÝùÝ»ñ Ñ³ñ³µ»ñ³ÏóáõÃÛáõÝÁ, ¨ ³ÛÉ ïÝï»ë³Ï³Ý </a:t>
            </a:r>
            <a:r>
              <a:rPr lang="en-US" dirty="0" err="1" smtClean="0">
                <a:latin typeface="Arial Armenian" pitchFamily="34" charset="0"/>
              </a:rPr>
              <a:t>í»ñÉáõÍáõÃÛáõÝÝ»ñ</a:t>
            </a:r>
            <a:r>
              <a:rPr lang="en-US" dirty="0" smtClean="0">
                <a:latin typeface="Arial Armenian" pitchFamily="34" charset="0"/>
              </a:rPr>
              <a:t> </a:t>
            </a:r>
            <a:r>
              <a:rPr lang="en-US" dirty="0" err="1" smtClean="0">
                <a:latin typeface="Arial Armenian" pitchFamily="34" charset="0"/>
              </a:rPr>
              <a:t>áõ</a:t>
            </a:r>
            <a:r>
              <a:rPr lang="en-US" dirty="0" smtClean="0">
                <a:latin typeface="Arial Armenian" pitchFamily="34" charset="0"/>
              </a:rPr>
              <a:t> »ÝÃ³¹ñáõÃÛáõÝÝ»ñ, </a:t>
            </a:r>
            <a:r>
              <a:rPr lang="en-US" dirty="0" err="1" smtClean="0">
                <a:latin typeface="Arial Armenian" pitchFamily="34" charset="0"/>
              </a:rPr>
              <a:t>áñáÝù</a:t>
            </a:r>
            <a:r>
              <a:rPr lang="en-US" dirty="0" smtClean="0">
                <a:latin typeface="Arial Armenian" pitchFamily="34" charset="0"/>
              </a:rPr>
              <a:t>  Ñ³ßíÇ »Ý ³éÝíáõÙ ßñç³Ï³ ÙÇç³í³ÛñÇ ³éÝãáõÃÛ³Ùµ </a:t>
            </a:r>
            <a:r>
              <a:rPr lang="en-US" dirty="0" err="1" smtClean="0">
                <a:latin typeface="Arial Armenian" pitchFamily="34" charset="0"/>
              </a:rPr>
              <a:t>áñáßáõÙÝ»ñ</a:t>
            </a:r>
            <a:r>
              <a:rPr lang="en-US" dirty="0" smtClean="0">
                <a:latin typeface="Arial Armenian" pitchFamily="34" charset="0"/>
              </a:rPr>
              <a:t> ÁÝ¹áõÝ»ÉÇë,</a:t>
            </a:r>
          </a:p>
          <a:p>
            <a:endParaRPr lang="en-US" dirty="0" smtClean="0">
              <a:latin typeface="Arial Armenian" pitchFamily="34" charset="0"/>
            </a:endParaRPr>
          </a:p>
          <a:p>
            <a:r>
              <a:rPr lang="en-US" dirty="0" smtClean="0">
                <a:latin typeface="Arial Armenian" pitchFamily="34" charset="0"/>
              </a:rPr>
              <a:t>·) Ù³ñ¹Ï³Ýó ³éáÕçáõÃÛ³Ý ¨ ³Ýíï³Ý·áõÃÛ³Ý,  Ï»Ýë³å³ÛÙ³ÝÝ»ñÇ, Ùß³ÏáõÃ³ÛÇÝ </a:t>
            </a:r>
            <a:r>
              <a:rPr lang="en-US" dirty="0" err="1" smtClean="0">
                <a:latin typeface="Arial Armenian" pitchFamily="34" charset="0"/>
              </a:rPr>
              <a:t>ûµÛ»ÏïÝ»ñÇ</a:t>
            </a:r>
            <a:r>
              <a:rPr lang="en-US" dirty="0" smtClean="0">
                <a:latin typeface="Arial Armenian" pitchFamily="34" charset="0"/>
              </a:rPr>
              <a:t> ¨ </a:t>
            </a:r>
            <a:r>
              <a:rPr lang="en-US" dirty="0" err="1" smtClean="0">
                <a:latin typeface="Arial Armenian" pitchFamily="34" charset="0"/>
              </a:rPr>
              <a:t>ßÇÝáõÃÛáõÝÝ»ñÇ</a:t>
            </a:r>
            <a:r>
              <a:rPr lang="en-US" dirty="0" smtClean="0">
                <a:latin typeface="Arial Armenian" pitchFamily="34" charset="0"/>
              </a:rPr>
              <a:t> Ù³ëÇÝ ³ÛÝù³Ýáí, áñù³Ýáí ¹ñ³Ýù </a:t>
            </a:r>
            <a:r>
              <a:rPr lang="en-US" dirty="0" err="1" smtClean="0">
                <a:latin typeface="Arial Armenian" pitchFamily="34" charset="0"/>
              </a:rPr>
              <a:t>ÏñáõÙ</a:t>
            </a:r>
            <a:r>
              <a:rPr lang="en-US" dirty="0" smtClean="0">
                <a:latin typeface="Arial Armenian" pitchFamily="34" charset="0"/>
              </a:rPr>
              <a:t> »Ý Ï³Ù  Ï³ñáÕ »Ý </a:t>
            </a:r>
            <a:r>
              <a:rPr lang="en-US" dirty="0" err="1" smtClean="0">
                <a:latin typeface="Arial Armenian" pitchFamily="34" charset="0"/>
              </a:rPr>
              <a:t>Ïñ»É</a:t>
            </a:r>
            <a:r>
              <a:rPr lang="en-US" dirty="0" smtClean="0">
                <a:latin typeface="Arial Armenian" pitchFamily="34" charset="0"/>
              </a:rPr>
              <a:t> ßñç³Ï³ ÙÇç³í³ÛñÇ µ³Õ³¹ñÇãÝ»ñÇ íÇ×³ÏÇ, Ï³Ù ³Û¹ µ³Õ³¹ñÇãÝ»ñáí ÙÇçÝáñ¹³íáñí³Í ³½¹³ÏÝ»ñÇ, ·áñÍáõÝ»áõÃÛ³Ý Ï³Ù </a:t>
            </a:r>
            <a:r>
              <a:rPr lang="en-US" dirty="0" err="1" smtClean="0">
                <a:latin typeface="Arial Armenian" pitchFamily="34" charset="0"/>
              </a:rPr>
              <a:t>í»ñÁ</a:t>
            </a:r>
            <a:r>
              <a:rPr lang="en-US" dirty="0" smtClean="0">
                <a:latin typeface="Arial Armenian" pitchFamily="34" charset="0"/>
              </a:rPr>
              <a:t>ª µ) »ÝÃ³Ï»ïáõÙ ÑÇß³ï³Ïí³Í </a:t>
            </a:r>
            <a:r>
              <a:rPr lang="en-US" dirty="0" err="1" smtClean="0">
                <a:latin typeface="Arial Armenian" pitchFamily="34" charset="0"/>
              </a:rPr>
              <a:t>ÙÇçáóÝ»ñÇ</a:t>
            </a:r>
            <a:r>
              <a:rPr lang="en-US" dirty="0" smtClean="0">
                <a:latin typeface="Arial Armenian" pitchFamily="34" charset="0"/>
              </a:rPr>
              <a:t>, ³½¹»óáõÃÛáõÝÁ: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Էկոլոգիական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տեղեկատվության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Armenian" pitchFamily="18" charset="0"/>
              </a:rPr>
              <a:t>մատչելիությունը</a:t>
            </a: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763000" cy="4114801"/>
        </p:xfrm>
        <a:graphic>
          <a:graphicData uri="http://schemas.openxmlformats.org/drawingml/2006/table">
            <a:tbl>
              <a:tblPr/>
              <a:tblGrid>
                <a:gridCol w="5111750"/>
                <a:gridCol w="1866900"/>
                <a:gridCol w="1784350"/>
              </a:tblGrid>
              <a:tr h="1233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Տեղեկատվության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տարածման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եղանակները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ØÇç³½·³ÛÇÝ-Çñ³í³Ï³Ý Ï³ñ·³íáñáõÙ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Ü»ñå»ï³Ï³Ý Çñ³í³Ï³Ý Ï³ñ·³íáñáõÙ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12782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Տեղեկատվության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պասիվ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տարածում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ի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պատասխան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հարցումների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…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Armeni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úñÑáõëÇ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ÏáÝí»ÝóÇ³,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ñ¹ Ñá¹í³Í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“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Տեղեկատվության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ազատության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մասին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” ՀՀ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օրենք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1603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Տեղեկատվության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ակտիվ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տարածում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Armeni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ըստ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անհրաժեշտության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…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Armeni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úñÑáõëÇ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ÏáÝí»ÝóÇ³,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ñ¹ Ñá¹í³Í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“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Տեղեկատվության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ազատության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մասին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” ՀՀ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Armenian" pitchFamily="18" charset="0"/>
                        </a:rPr>
                        <a:t>օրենք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561</TotalTime>
  <Words>1069</Words>
  <Application>Microsoft Office PowerPoint</Application>
  <PresentationFormat>On-screen Show (4:3)</PresentationFormat>
  <Paragraphs>224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ԹԵՄԱ 5.</vt:lpstr>
      <vt:lpstr>Մարդու էկոլոգիական իրավունքների հասկացությունը</vt:lpstr>
      <vt:lpstr>Իրավունքի բովանդակությունը</vt:lpstr>
      <vt:lpstr>Մարդու էկոլոգիական իրավունքների տեսակները</vt:lpstr>
      <vt:lpstr>Մարդու էկոլոգիական իրավունքները այլ հիմնարար իրավունքների համակարգում</vt:lpstr>
      <vt:lpstr>Մարդու առողջ և բարենպաստ շրջակա միջավայրում ապրելու իրավունքը</vt:lpstr>
      <vt:lpstr>Էկոլոգիական տեղեկատվություն ստանալու իրավունքը</vt:lpstr>
      <vt:lpstr>Էկոլոգիական տեղեկատվության հասկացությունը</vt:lpstr>
      <vt:lpstr>Էկոլոգիական տեղեկատվության մատչելիությունը</vt:lpstr>
      <vt:lpstr>Տեղեկատվության տրամադրման պայմանները</vt:lpstr>
      <vt:lpstr>Էկոլոգիական տեղեկատվության մատչելիության սահմանները</vt:lpstr>
      <vt:lpstr>Էկոլոգիական տեղեկատվության մատչելիության սահմանները</vt:lpstr>
      <vt:lpstr>Ð³ë³ñ³Ï³ÛÝáõÃÛ³Ý Ù³ëÝ³ÏóáõÃÛ³Ý Ñ³ëÏ³óáõÃÛáõÝÁ</vt:lpstr>
      <vt:lpstr>Ð³ë³ñ³Ï³ÛÝáõÃÛáõÝ</vt:lpstr>
      <vt:lpstr>Հասարակայնություն ???</vt:lpstr>
      <vt:lpstr>Ð³ë³ñ³Ï³ÛÝáõÃÛ³Ý Ù³ëÝ³ÏóáõÃÛ³Ý Ï³éáõó³Ï³ñ·Ç ÏÇñ³éáõÙÁ</vt:lpstr>
      <vt:lpstr>Ð³ë³ñ³Ï³ÛÝáõÃÛ³Ý ³ñ¹ÛáõÝ³í»ï Í³ÝáõóÙ³Ý å³ÛÙ³ÝÝ»ñÁ</vt:lpstr>
      <vt:lpstr>Ð³ë³ñ³Ï³ÛÝáõÃÛ³Ý Í³ÝáõóÙ³Ý ÙÇçáóÝ»ñ</vt:lpstr>
      <vt:lpstr>Ð³ë³ñ³Ï³ÛÝáõÃÛ³Ý Ù³ëÝ³ÏóáõÃÛ³Ý ³ñ¹ÛáõÝ³í»ïáõÃÛ³Ý å³ÛÙ³ÝÝ»ñÁ</vt:lpstr>
      <vt:lpstr>  Ð³ë³ñ³Ï³Ï³Ý ÉëáõÙÝ»ñ  </vt:lpstr>
      <vt:lpstr>Ð³ë³ñ³Ï³ÛÝáõÃÛ³Ý Ù³ëÝ³ÏóáõÃÛ³Ý Ï³éáõó³Ï³ñ·Ç ·áñÍ³éÙ³Ý ËáãÁÝ¹áïÝ»ñÁ</vt:lpstr>
      <vt:lpstr>Արդարադատության մատչելիության վերաբերյալ Օրհուսի կոնվենցիայի առաջադրած չափանիշները  </vt:lpstr>
      <vt:lpstr>Արդարադատության մատչելիության վերաբերյալ Օրհուսի կոնվենցիայի չափանիշները</vt:lpstr>
      <vt:lpstr>Արդարադատության մատչելիության վերաբերյալ Օրհուսի կոնվենցիայի չափանիշները</vt:lpstr>
      <vt:lpstr>Արդարադատության մատչելիության վերաբերյալ Օրհուսի կոնվենցիայի չափանիշները</vt:lpstr>
      <vt:lpstr>ՀՀ-ում արդարդատության մատչելիության վերաբերյալ դրույթների   իրացման ճանապարհին առկա խոչընդոտները</vt:lpstr>
      <vt:lpstr>ՇՆՈՐՀԱԿԱԼՈՒԹՅՈՒՆ ՈՒՇԱԴՐՈՒԹՅԱՆ ՀԱՄԱՐ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ԹԵՄԱ 5.</dc:title>
  <dc:creator>Heghine Hakhverdyan</dc:creator>
  <cp:lastModifiedBy>Heghine Hakhverdyan</cp:lastModifiedBy>
  <cp:revision>26</cp:revision>
  <dcterms:created xsi:type="dcterms:W3CDTF">2006-08-16T00:00:00Z</dcterms:created>
  <dcterms:modified xsi:type="dcterms:W3CDTF">2012-11-22T11:06:57Z</dcterms:modified>
</cp:coreProperties>
</file>